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8" r:id="rId3"/>
    <p:sldId id="364" r:id="rId4"/>
    <p:sldId id="371" r:id="rId5"/>
    <p:sldId id="365" r:id="rId6"/>
    <p:sldId id="366" r:id="rId7"/>
    <p:sldId id="367" r:id="rId8"/>
    <p:sldId id="368" r:id="rId9"/>
    <p:sldId id="369" r:id="rId10"/>
    <p:sldId id="356" r:id="rId11"/>
    <p:sldId id="370" r:id="rId12"/>
    <p:sldId id="354" r:id="rId13"/>
    <p:sldId id="360" r:id="rId14"/>
    <p:sldId id="362" r:id="rId15"/>
    <p:sldId id="372" r:id="rId16"/>
    <p:sldId id="376" r:id="rId1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525068"/>
    <a:srgbClr val="555464"/>
    <a:srgbClr val="4B4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41" autoAdjust="0"/>
    <p:restoredTop sz="94671" autoAdjust="0"/>
  </p:normalViewPr>
  <p:slideViewPr>
    <p:cSldViewPr>
      <p:cViewPr>
        <p:scale>
          <a:sx n="102" d="100"/>
          <a:sy n="102" d="100"/>
        </p:scale>
        <p:origin x="-234" y="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1890" y="4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686CE5-D154-4068-B4D3-9522B5E4A299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D82BBF-495B-4600-B362-880B979111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2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94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Times New Roman"/>
                <a:ea typeface="Calibri"/>
                <a:cs typeface="Times New Roman"/>
              </a:rPr>
              <a:t>Sfera publiczna to obszar działań społecznych służących identyfikacji problemów, których rozwiązywanie jest istotne dla funkcjonowania społeczeństwa, zapewniają prawomocny i zorganizowany sposób debatowania nad możliwymi sposobami rozwiązywania tych nazwanych problemów oraz prowadzą do uzgodnienia działań i ustanowienia reguł postępowania wobec przejawów występowania danego problemu. 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Times New Roman"/>
                <a:ea typeface="Calibri"/>
                <a:cs typeface="Times New Roman"/>
              </a:rPr>
              <a:t>Identyfikacja </a:t>
            </a:r>
            <a:r>
              <a:rPr lang="pl-PL" dirty="0">
                <a:latin typeface="Times New Roman"/>
                <a:ea typeface="Calibri"/>
                <a:cs typeface="Times New Roman"/>
              </a:rPr>
              <a:t>problemu społecznego, jego interpretacja w debacie publicznej i wypracowana w jej rezultacie polityka publiczna są więc rezultatem zdolności aktorów społecznych uczestniczących w tym procesie do narzucenia w sferze publicznej własnych przekonań, mobilizowania emocjonalnego zwolenników własnych racji i koncepcji, a także legitymizowania </a:t>
            </a:r>
            <a:r>
              <a:rPr lang="pl-PL" dirty="0" smtClean="0">
                <a:latin typeface="Times New Roman"/>
                <a:ea typeface="Calibri"/>
                <a:cs typeface="Times New Roman"/>
              </a:rPr>
              <a:t>własnych </a:t>
            </a:r>
            <a:r>
              <a:rPr lang="pl-PL" dirty="0">
                <a:latin typeface="Times New Roman"/>
                <a:ea typeface="Calibri"/>
                <a:cs typeface="Times New Roman"/>
              </a:rPr>
              <a:t>postulatów w kontekście wartości i norm fundamentalnych dla danej sfery publicznej. 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Times New Roman"/>
                <a:ea typeface="Calibri"/>
                <a:cs typeface="Times New Roman"/>
              </a:rPr>
              <a:t>To jak zostanie ukształtowana polityka publiczna wobec jakiegoś problemu społecznego istotnego dla danej lub wielu grup społecznych, w jakim stopniu zostanie uznany za problem wspólny, wymagający solidarnego wysiłku całego społeczeństwa, zależy więc w dużej mierze od warunków uczestnictwa w sferze publicznej aktorów społecznych, dla których zagadnienia te są żywotne.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02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latin typeface="Times New Roman"/>
                <a:ea typeface="Calibri"/>
                <a:cs typeface="Times New Roman"/>
              </a:rPr>
              <a:t>Sensem nowoczesnej polityki publicznej wobec niepełnosprawności jest zapewnienie osobom z niepełnosprawnością równego z osobami sprawnymi korzystania z ich praw podmiotowych oraz wyrównywanie szans na osiągnięcie jakości życia zgodnej ze standardami uznawanymi za normalne w danym społeczeństwie</a:t>
            </a:r>
            <a:r>
              <a:rPr lang="pl-PL" dirty="0">
                <a:latin typeface="Times New Roman"/>
                <a:ea typeface="Calibri"/>
                <a:cs typeface="Times New Roman"/>
              </a:rPr>
              <a:t>. 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dirty="0">
                <a:latin typeface="Times New Roman"/>
                <a:ea typeface="Calibri"/>
                <a:cs typeface="Times New Roman"/>
              </a:rPr>
              <a:t>Możliwości realizowania takiej polityki są uwarunkowane wieloma czynnikami: poziomem rozwoju ekonomicznego, dominującym typem stosunków społecznych (solidarność i konsensus vs indywidualizm i rywalizacja), powszechne postawy społeczne i kulturowe interpretacje zjawiska niepełnosprawności.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88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88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sz="1000" b="1" dirty="0">
                <a:latin typeface="Times New Roman"/>
                <a:ea typeface="Calibri"/>
              </a:rPr>
              <a:t>Normatywne ramy polityki publicznej wobec </a:t>
            </a:r>
            <a:r>
              <a:rPr lang="pl-PL" sz="1000" b="1" dirty="0" err="1">
                <a:latin typeface="Times New Roman"/>
                <a:ea typeface="Calibri"/>
              </a:rPr>
              <a:t>niepełnosprawości</a:t>
            </a:r>
            <a:r>
              <a:rPr lang="pl-PL" sz="1000" b="1" dirty="0">
                <a:latin typeface="Times New Roman"/>
                <a:ea typeface="Calibri"/>
              </a:rPr>
              <a:t> w dużej mierze wynikają z konieczności dostosowania polityki krajowej do zobowiązań międzynarodowych wiążących się z </a:t>
            </a:r>
            <a:r>
              <a:rPr lang="pl-PL" sz="1000" b="1" dirty="0" err="1">
                <a:latin typeface="Times New Roman"/>
                <a:ea typeface="Calibri"/>
              </a:rPr>
              <a:t>członkowstwem</a:t>
            </a:r>
            <a:r>
              <a:rPr lang="pl-PL" sz="1000" b="1" dirty="0">
                <a:latin typeface="Times New Roman"/>
                <a:ea typeface="Calibri"/>
              </a:rPr>
              <a:t> w Radzie Europy, Unii Europejskiej a od 2012 roku również z przystąpienia do Konwencji ONZ o prawach osób niepełnosprawnych</a:t>
            </a:r>
            <a:endParaRPr lang="pl-PL" sz="1000" dirty="0" smtClean="0">
              <a:latin typeface="Times New Roman"/>
              <a:ea typeface="Calibri"/>
              <a:cs typeface="Times New Roman"/>
            </a:endParaRP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sz="1000" dirty="0" smtClean="0">
                <a:latin typeface="Times New Roman"/>
                <a:ea typeface="Calibri"/>
                <a:cs typeface="Times New Roman"/>
              </a:rPr>
              <a:t>Istota </a:t>
            </a:r>
            <a:r>
              <a:rPr lang="pl-PL" sz="1000" dirty="0">
                <a:latin typeface="Times New Roman"/>
                <a:ea typeface="Calibri"/>
                <a:cs typeface="Times New Roman"/>
              </a:rPr>
              <a:t>problemu z jakim mamy do czynienia w odniesieniu do polityki publicznej wobec niepełnosprawności w Polsce polega na fundamentalnej rozbieżności pomiędzy wartościami deklarowanymi jako jej podstawa, celami ogłaszanymi w kolejnych projektach aktów legislacyjnych i programach ustanawianych przez władze publiczne a faktycznymi wartościami, przekonaniami i postawami, które sterują postępowaniem konkretnych instytucji i osób odpowiedzialnych za realizację polityki publicznej</a:t>
            </a:r>
            <a:r>
              <a:rPr lang="pl-PL" sz="10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sz="1000" b="1" dirty="0">
                <a:latin typeface="Times New Roman"/>
                <a:ea typeface="Calibri"/>
                <a:cs typeface="Times New Roman"/>
              </a:rPr>
              <a:t>Z drugiej strony, wiele instrumentów polityki społecznej wobec niepełnosprawności i konkretnych rozwiązań instytucjonalnych, organizacyjnych i finansowych pozostawało nadal opartych na tradycyjnym, indywidualnym, medycznym modelu niepełnosprawności. Były one – i nadal pozostają – oparte na takiej koncepcji wsparcia dla osób z niepełnosprawnościami, w której funkcje opiekuńcze przeważają nad działaniami integracyjnymi a funkcje kompensacyjne nad aktywizacyjnymi.</a:t>
            </a:r>
            <a:r>
              <a:rPr lang="pl-PL" sz="1000" dirty="0">
                <a:latin typeface="Times New Roman"/>
                <a:ea typeface="Calibri"/>
                <a:cs typeface="Times New Roman"/>
              </a:rPr>
              <a:t> 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sz="1050" b="1" dirty="0">
                <a:latin typeface="Times New Roman"/>
                <a:ea typeface="Calibri"/>
                <a:cs typeface="Times New Roman"/>
              </a:rPr>
              <a:t>Praktyka instytucjonalnego wsparcia opiera się na działaniach, które w istocie rzeczy nie mogą wspomagać osiągania celów integracyjnych czy aktywizacyjnych a ich konsekwencją jest </a:t>
            </a:r>
            <a:r>
              <a:rPr lang="pl-PL" sz="1050" b="1" dirty="0" err="1">
                <a:latin typeface="Times New Roman"/>
                <a:ea typeface="Calibri"/>
                <a:cs typeface="Times New Roman"/>
              </a:rPr>
              <a:t>wmacnianie</a:t>
            </a:r>
            <a:r>
              <a:rPr lang="pl-PL" sz="1050" b="1" dirty="0">
                <a:latin typeface="Times New Roman"/>
                <a:ea typeface="Calibri"/>
                <a:cs typeface="Times New Roman"/>
              </a:rPr>
              <a:t> uzależnienia osób z niepełnosprawnością od świadczeń socjalnych państwa oraz usług opiekuńczych instytucji publicznych na szczeblu lokalnym.</a:t>
            </a:r>
            <a:r>
              <a:rPr lang="pl-PL" sz="1050" dirty="0">
                <a:latin typeface="Times New Roman"/>
                <a:ea typeface="Calibri"/>
                <a:cs typeface="Times New Roman"/>
              </a:rPr>
              <a:t> Praktyki te powodują </a:t>
            </a:r>
            <a:r>
              <a:rPr lang="pl-PL" sz="1050" dirty="0" err="1">
                <a:latin typeface="Times New Roman"/>
                <a:ea typeface="Calibri"/>
                <a:cs typeface="Times New Roman"/>
              </a:rPr>
              <a:t>passywność</a:t>
            </a:r>
            <a:r>
              <a:rPr lang="pl-PL" sz="1050" dirty="0">
                <a:latin typeface="Times New Roman"/>
                <a:ea typeface="Calibri"/>
                <a:cs typeface="Times New Roman"/>
              </a:rPr>
              <a:t> większości osób z niepełnosprawnością i nieuchronnie skazują je na izolację a nawet wykluczenie społeczne.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Times New Roman"/>
                <a:ea typeface="Calibri"/>
                <a:cs typeface="Times New Roman"/>
              </a:rPr>
              <a:t> </a:t>
            </a:r>
            <a:endParaRPr lang="pl-PL" dirty="0">
              <a:latin typeface="Times New Roman"/>
              <a:ea typeface="Calibri"/>
              <a:cs typeface="Times New Roman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80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00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55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323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D82BBF-495B-4600-B362-880B979111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16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3F3F3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AF8C8-2913-4341-8F55-20EAF047DF67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2C471-7CA1-483F-97FB-4F60DDBE05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3A09-82F1-4585-A89E-854D93DFBC90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ACC22-A5CD-4975-A35C-A503E4DB60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69288-6C48-48E5-9047-8446F613387C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E62BC-E189-4D0E-BE41-F6EC61DE84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B18AB-246B-411D-9818-1803D6B3814A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B9D37-0B37-473D-9F0F-F7A2B7C7F9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 userDrawn="1"/>
        </p:nvSpPr>
        <p:spPr bwMode="auto">
          <a:xfrm>
            <a:off x="468313" y="1203325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>
              <a:defRPr/>
            </a:pPr>
            <a:endParaRPr lang="pl-PL" smtClean="0">
              <a:cs typeface="Arial" charset="0"/>
            </a:endParaRPr>
          </a:p>
        </p:txBody>
      </p:sp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68313" y="1131888"/>
            <a:ext cx="8207375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A6A6A6"/>
                </a:solidFill>
                <a:cs typeface="Arial" charset="0"/>
              </a:rPr>
              <a:t>Test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6B8F-C160-45E6-83D8-E9DA42C101A2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357D2-75D7-439A-8DB1-45EC33D8D8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A4517-FE84-4D29-A14D-C0814C4A57D6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88259-75F5-4EFF-8ABA-0C797B45B4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487E8-182C-494B-A481-AED8ED7F52CD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D7739-E178-4B26-B729-5BC378AE2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ADDD-341E-4724-AB8B-759BE9BB1D7A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06CAF-3CA0-490C-9C9D-F272A83C37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B4A2E-07C7-4619-B04C-5EBD0872BD21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A45DC-1875-4EED-8B69-7E97FE9DFC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B4F80B56-BF75-4A33-9648-B00731C52504}" type="datetimeFigureOut">
              <a:rPr lang="en-US"/>
              <a:pPr>
                <a:defRPr/>
              </a:pPr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3F3F3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C9C9C"/>
                </a:solidFill>
              </a:defRPr>
            </a:lvl1pPr>
          </a:lstStyle>
          <a:p>
            <a:pPr>
              <a:defRPr/>
            </a:pPr>
            <a:fld id="{A926E800-61BE-4E9C-A7D2-808DE1E5C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9" r:id="rId5"/>
    <p:sldLayoutId id="2147483825" r:id="rId6"/>
    <p:sldLayoutId id="2147483826" r:id="rId7"/>
    <p:sldLayoutId id="2147483827" r:id="rId8"/>
    <p:sldLayoutId id="2147483828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tx2"/>
          </a:solidFill>
          <a:latin typeface="Source Sans Pro Light" pitchFamily="34" charset="0"/>
          <a:ea typeface="Arial" charset="0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ource Sans Pro Light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ource Sans Pro Light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ource Sans Pro Light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ource Sans Pro Light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959595"/>
          </a:solidFill>
          <a:latin typeface="Source Sans Pro Light" charset="0"/>
          <a:ea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959595"/>
          </a:solidFill>
          <a:latin typeface="Source Sans Pro Light" charset="0"/>
          <a:ea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959595"/>
          </a:solidFill>
          <a:latin typeface="Source Sans Pro Light" charset="0"/>
          <a:ea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959595"/>
          </a:solidFill>
          <a:latin typeface="Source Sans Pro Light" charset="0"/>
          <a:ea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1400" kern="1200">
          <a:solidFill>
            <a:srgbClr val="3F3F3F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200" kern="1200">
          <a:solidFill>
            <a:srgbClr val="3F3F3F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1100" kern="1200">
          <a:solidFill>
            <a:srgbClr val="3F3F3F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000" kern="1200">
          <a:solidFill>
            <a:srgbClr val="3F3F3F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1000" kern="1200">
          <a:solidFill>
            <a:srgbClr val="3F3F3F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347" y="945764"/>
            <a:ext cx="8334375" cy="1569660"/>
          </a:xfrm>
        </p:spPr>
        <p:txBody>
          <a:bodyPr>
            <a:spAutoFit/>
          </a:bodyPr>
          <a:lstStyle/>
          <a:p>
            <a:pPr algn="ctr" eaLnBrk="1" hangingPunct="1"/>
            <a:r>
              <a:rPr kumimoji="0" lang="pl-PL" altLang="pl-PL" b="1" dirty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  <a:t>System wsparcia osób niepełnosprawnych w Polsce w świetle badań </a:t>
            </a:r>
            <a:r>
              <a:rPr kumimoji="0" lang="pl-PL" altLang="pl-PL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  <a:t>naukowych</a:t>
            </a:r>
            <a:endParaRPr kumimoji="0" lang="en-US" altLang="pl-PL" sz="2800" b="1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1" y="3075806"/>
            <a:ext cx="7776790" cy="1040285"/>
          </a:xfrm>
        </p:spPr>
        <p:txBody>
          <a:bodyPr wrap="square">
            <a:spAutoFit/>
          </a:bodyPr>
          <a:lstStyle/>
          <a:p>
            <a:pPr eaLnBrk="1" hangingPunct="1"/>
            <a:r>
              <a:rPr kumimoji="0" lang="en-US" altLang="pl-PL" sz="2800" b="1" dirty="0" smtClean="0">
                <a:solidFill>
                  <a:srgbClr val="0070C0"/>
                </a:solidFill>
                <a:cs typeface="Arial" pitchFamily="34" charset="0"/>
              </a:rPr>
              <a:t>Prof. </a:t>
            </a:r>
            <a:r>
              <a:rPr kumimoji="0" lang="en-US" altLang="pl-PL" sz="2800" b="1" dirty="0" err="1" smtClean="0">
                <a:solidFill>
                  <a:srgbClr val="0070C0"/>
                </a:solidFill>
                <a:cs typeface="Arial" pitchFamily="34" charset="0"/>
              </a:rPr>
              <a:t>dr</a:t>
            </a:r>
            <a:r>
              <a:rPr kumimoji="0" lang="en-US" altLang="pl-PL" sz="2800" b="1" dirty="0" smtClean="0">
                <a:solidFill>
                  <a:srgbClr val="0070C0"/>
                </a:solidFill>
                <a:cs typeface="Arial" pitchFamily="34" charset="0"/>
              </a:rPr>
              <a:t> hab. </a:t>
            </a:r>
            <a:r>
              <a:rPr kumimoji="0" lang="pl-PL" altLang="pl-PL" sz="2800" b="1" dirty="0" smtClean="0">
                <a:solidFill>
                  <a:srgbClr val="0070C0"/>
                </a:solidFill>
                <a:cs typeface="Arial" pitchFamily="34" charset="0"/>
              </a:rPr>
              <a:t>Barbara Gąciarz </a:t>
            </a:r>
          </a:p>
          <a:p>
            <a:pPr eaLnBrk="1" hangingPunct="1"/>
            <a:r>
              <a:rPr kumimoji="0" lang="pl-PL" altLang="pl-PL" sz="2800" b="1" dirty="0" smtClean="0">
                <a:solidFill>
                  <a:srgbClr val="0070C0"/>
                </a:solidFill>
                <a:cs typeface="Arial" pitchFamily="34" charset="0"/>
              </a:rPr>
              <a:t>(</a:t>
            </a:r>
            <a:r>
              <a:rPr kumimoji="0" lang="en-US" altLang="pl-PL" sz="2800" b="1" dirty="0" smtClean="0">
                <a:solidFill>
                  <a:srgbClr val="0070C0"/>
                </a:solidFill>
                <a:cs typeface="Arial" pitchFamily="34" charset="0"/>
              </a:rPr>
              <a:t>W</a:t>
            </a:r>
            <a:r>
              <a:rPr kumimoji="0" lang="pl-PL" altLang="pl-PL" sz="2800" b="1" dirty="0" smtClean="0">
                <a:solidFill>
                  <a:srgbClr val="0070C0"/>
                </a:solidFill>
                <a:cs typeface="Arial" pitchFamily="34" charset="0"/>
              </a:rPr>
              <a:t>ydział Humanistyczny AGH Kraków)</a:t>
            </a:r>
            <a:endParaRPr kumimoji="0" lang="en-US" altLang="pl-PL" sz="2800" b="1" dirty="0" smtClean="0">
              <a:solidFill>
                <a:srgbClr val="0070C0"/>
              </a:solidFill>
              <a:cs typeface="Arial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411760" y="2931790"/>
            <a:ext cx="4489450" cy="41275"/>
            <a:chOff x="2055030" y="1463669"/>
            <a:chExt cx="2304256" cy="544908"/>
          </a:xfrm>
        </p:grpSpPr>
        <p:sp>
          <p:nvSpPr>
            <p:cNvPr id="5" name="Rectangle 4"/>
            <p:cNvSpPr/>
            <p:nvPr/>
          </p:nvSpPr>
          <p:spPr>
            <a:xfrm>
              <a:off x="2055030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0" name="Subtitle 2"/>
          <p:cNvSpPr txBox="1">
            <a:spLocks/>
          </p:cNvSpPr>
          <p:nvPr/>
        </p:nvSpPr>
        <p:spPr bwMode="auto">
          <a:xfrm>
            <a:off x="611560" y="4155926"/>
            <a:ext cx="82089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kumimoji="1" sz="1400" kern="1200">
                <a:solidFill>
                  <a:srgbClr val="3F3F3F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Arial" charset="0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kumimoji="1" sz="1100" kern="1200">
                <a:solidFill>
                  <a:schemeClr val="tx1">
                    <a:tint val="75000"/>
                  </a:schemeClr>
                </a:solidFill>
                <a:latin typeface="+mn-lt"/>
                <a:ea typeface="Arial" charset="0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kumimoji="1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Arial" charset="0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kumimoji="1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Arial" charset="0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kumimoji="0" lang="pl-PL" altLang="pl-PL" sz="2000" b="1" dirty="0" smtClean="0">
                <a:solidFill>
                  <a:srgbClr val="0070C0"/>
                </a:solidFill>
                <a:cs typeface="Arial" pitchFamily="34" charset="0"/>
              </a:rPr>
              <a:t>Konferencja „Jubileusz </a:t>
            </a:r>
            <a:r>
              <a:rPr kumimoji="0" lang="pl-PL" altLang="pl-PL" sz="2000" b="1" dirty="0">
                <a:solidFill>
                  <a:srgbClr val="0070C0"/>
                </a:solidFill>
                <a:cs typeface="Arial" pitchFamily="34" charset="0"/>
              </a:rPr>
              <a:t>25-lecia systemu wsparcia osób </a:t>
            </a:r>
            <a:r>
              <a:rPr kumimoji="0" lang="pl-PL" altLang="pl-PL" sz="2000" b="1" dirty="0" smtClean="0">
                <a:solidFill>
                  <a:srgbClr val="0070C0"/>
                </a:solidFill>
                <a:cs typeface="Arial" pitchFamily="34" charset="0"/>
              </a:rPr>
              <a:t>niepełnosprawnych”</a:t>
            </a:r>
            <a:endParaRPr kumimoji="0" lang="pl-PL" altLang="pl-PL" sz="2000" b="1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/>
            <a:r>
              <a:rPr kumimoji="0" lang="pl-PL" altLang="pl-PL" sz="2000" b="1" dirty="0" smtClean="0">
                <a:solidFill>
                  <a:srgbClr val="0070C0"/>
                </a:solidFill>
                <a:cs typeface="Arial" pitchFamily="34" charset="0"/>
              </a:rPr>
              <a:t>Sejm RP, </a:t>
            </a:r>
            <a:r>
              <a:rPr kumimoji="0" lang="en-US" altLang="pl-PL" sz="2000" b="1" dirty="0" smtClean="0">
                <a:solidFill>
                  <a:srgbClr val="0070C0"/>
                </a:solidFill>
                <a:cs typeface="Arial" pitchFamily="34" charset="0"/>
              </a:rPr>
              <a:t>Warszawa, 26 </a:t>
            </a:r>
            <a:r>
              <a:rPr kumimoji="0" lang="pl-PL" altLang="pl-PL" sz="2000" b="1" dirty="0" smtClean="0">
                <a:solidFill>
                  <a:srgbClr val="0070C0"/>
                </a:solidFill>
                <a:cs typeface="Arial" pitchFamily="34" charset="0"/>
              </a:rPr>
              <a:t>września 2016 r.</a:t>
            </a:r>
            <a:endParaRPr kumimoji="0" lang="en-US" altLang="pl-PL" sz="2000" b="1" dirty="0" smtClean="0">
              <a:solidFill>
                <a:srgbClr val="0070C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275606"/>
            <a:ext cx="6677025" cy="374441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Brak reform systemu wsparcia dla ON źródłem wielkich strat ekonomicznych i społecznych (koszty bezpośrednie niepełnosprawności na poziomie 5%PKB). Unowocześnienie systemu i racjonalizacja warunkiem poprawy sytuacji ON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2000" b="1" dirty="0" smtClean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Utrwalanie uzależnienia ON od instytycji publicznych i świadczeń finansowych ze strony państwa i samorządu. (bierność, marginalizacja i izolacja społeczna)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kumimoji="0" lang="pl-PL" altLang="pl-PL" sz="2800" b="1" dirty="0">
                <a:solidFill>
                  <a:srgbClr val="0070C0"/>
                </a:solidFill>
                <a:latin typeface="+mj-lt"/>
                <a:cs typeface="Arial" pitchFamily="34" charset="0"/>
              </a:rPr>
              <a:t>Dysfunkcje polityki publicznej wobec </a:t>
            </a:r>
            <a:r>
              <a:rPr kumimoji="0" lang="pl-PL" altLang="pl-PL" sz="28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niepełnosprawności</a:t>
            </a:r>
            <a:endParaRPr kumimoji="0" lang="en-US" altLang="pl-PL" sz="2800" dirty="0" smtClean="0">
              <a:solidFill>
                <a:srgbClr val="0070C0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100" b="1" dirty="0" smtClean="0"/>
              <a:t>09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21426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694824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275606"/>
            <a:ext cx="6677025" cy="374441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+mn-lt"/>
              </a:rPr>
              <a:t>Niepełnosprawność może być bodźcem modernizacyjnym i rozwojowym dla gospodarki i sfery instytucjonalnej. P</a:t>
            </a:r>
            <a:r>
              <a:rPr lang="pl-PL" sz="1800" b="1" dirty="0" smtClean="0">
                <a:solidFill>
                  <a:prstClr val="black"/>
                </a:solidFill>
                <a:latin typeface="Calibri"/>
                <a:ea typeface="+mn-ea"/>
                <a:cs typeface="Arial" pitchFamily="34" charset="0"/>
              </a:rPr>
              <a:t>otencjał innowacyjny </a:t>
            </a:r>
            <a:r>
              <a:rPr lang="pl-PL" sz="1800" b="1" dirty="0">
                <a:solidFill>
                  <a:prstClr val="black"/>
                </a:solidFill>
                <a:latin typeface="Calibri"/>
                <a:ea typeface="+mn-ea"/>
                <a:cs typeface="Arial" pitchFamily="34" charset="0"/>
              </a:rPr>
              <a:t>w sektorze nowoczesnych technologii i elastycznych form usług publicznych. </a:t>
            </a:r>
            <a:r>
              <a:rPr lang="pl-PL" sz="1800" b="1" dirty="0" smtClean="0">
                <a:latin typeface="+mn-lt"/>
              </a:rPr>
              <a:t>Przykład konferencji „Nowe technologie a niepełnosprawność” (Kwiecień, 2016, Kraków, AGH)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800" b="1" dirty="0" smtClean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+mn-lt"/>
              </a:rPr>
              <a:t>Wartość europejskiego rynku produktów i usług dla ON to 7 mld euro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800" b="1" dirty="0" smtClean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+mn-lt"/>
              </a:rPr>
              <a:t>Niedostatek innowacji organizacyjnych i dostosowań sfery publicznej służących ogółowi. Przykład uniwersalnego projektowania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kumimoji="0" lang="pl-PL" altLang="pl-PL" sz="2800" b="1" dirty="0">
                <a:solidFill>
                  <a:srgbClr val="0070C0"/>
                </a:solidFill>
                <a:latin typeface="+mj-lt"/>
                <a:cs typeface="Arial" pitchFamily="34" charset="0"/>
              </a:rPr>
              <a:t>Dysfunkcje polityki publicznej wobec </a:t>
            </a:r>
            <a:r>
              <a:rPr kumimoji="0" lang="pl-PL" altLang="pl-PL" sz="28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niepełnosprawności</a:t>
            </a:r>
            <a:endParaRPr kumimoji="0" lang="en-US" altLang="pl-PL" sz="2800" dirty="0" smtClean="0">
              <a:solidFill>
                <a:srgbClr val="0070C0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100" b="1" dirty="0" smtClean="0"/>
              <a:t>10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21426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521870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275606"/>
            <a:ext cx="6677025" cy="374441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Stan świadomości społecznej: anachroniczne stereotypy dotyczące przyczyn niepełnosprawności i możliwości normalnego funkcjonowania osób niepełnosprawnych.  Segregacja i izolacja oczekiwaniem społecznym</a:t>
            </a:r>
            <a:endParaRPr lang="pl-PL" sz="900" b="1" dirty="0" smtClean="0">
              <a:latin typeface="+mn-lt"/>
            </a:endParaRPr>
          </a:p>
          <a:p>
            <a:pPr marL="109728" fontAlgn="auto">
              <a:spcAft>
                <a:spcPts val="0"/>
              </a:spcAft>
              <a:defRPr/>
            </a:pPr>
            <a:endParaRPr lang="pl-PL" sz="900" b="1" dirty="0" smtClean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Postrzeganie niepełnosprawności jako prywatnej sprawy jednostki</a:t>
            </a:r>
          </a:p>
          <a:p>
            <a:pPr marL="109728" fontAlgn="auto">
              <a:spcAft>
                <a:spcPts val="0"/>
              </a:spcAft>
              <a:defRPr/>
            </a:pPr>
            <a:endParaRPr lang="pl-PL" sz="900" b="1" dirty="0" smtClean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Dyskurs medialny: powielanie i pogłębianie stereotypów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kumimoji="0" lang="pl-PL" altLang="pl-PL" sz="28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Niepełnosprawność: przyczyny zafałszowania polityki publicznej</a:t>
            </a:r>
            <a:endParaRPr kumimoji="0" lang="en-US" altLang="pl-PL" sz="2800" dirty="0" smtClean="0">
              <a:solidFill>
                <a:srgbClr val="0070C0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100" b="1" dirty="0" smtClean="0"/>
              <a:t>11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21426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987831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275606"/>
            <a:ext cx="6677025" cy="374441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Problem modelu polityki społecznej: </a:t>
            </a:r>
          </a:p>
          <a:p>
            <a:pPr marL="1081278" lvl="1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="1" dirty="0" smtClean="0">
                <a:latin typeface="+mn-lt"/>
              </a:rPr>
              <a:t>dominacja instrumentów pasywnych nad aktywizującymi </a:t>
            </a:r>
          </a:p>
          <a:p>
            <a:pPr marL="1081278" lvl="1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="1" dirty="0" smtClean="0">
                <a:latin typeface="+mn-lt"/>
              </a:rPr>
              <a:t>deklarowane </a:t>
            </a:r>
            <a:r>
              <a:rPr lang="pl-PL" sz="1600" b="1" dirty="0">
                <a:latin typeface="+mn-lt"/>
              </a:rPr>
              <a:t>cele integracji i aktywizacji ON nie są </a:t>
            </a:r>
            <a:r>
              <a:rPr lang="pl-PL" sz="1600" b="1" dirty="0" smtClean="0">
                <a:latin typeface="+mn-lt"/>
              </a:rPr>
              <a:t>adekwatnie zoperacjonalizowane </a:t>
            </a:r>
            <a:r>
              <a:rPr lang="pl-PL" sz="1600" b="1" dirty="0">
                <a:latin typeface="+mn-lt"/>
              </a:rPr>
              <a:t>w ramach prawa, w funduszach publicznych, w zasobach organizacyjnych instytucji publicznych</a:t>
            </a:r>
            <a:r>
              <a:rPr lang="pl-PL" sz="1600" b="1" dirty="0" smtClean="0">
                <a:latin typeface="+mn-lt"/>
              </a:rPr>
              <a:t>.</a:t>
            </a:r>
          </a:p>
          <a:p>
            <a:pPr marL="1081278" lvl="1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100" b="1" dirty="0" smtClean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Słabość dialogu </a:t>
            </a:r>
            <a:r>
              <a:rPr lang="pl-PL" sz="2000" b="1" dirty="0">
                <a:latin typeface="+mn-lt"/>
              </a:rPr>
              <a:t>obywatelskiego ze środowiskiem </a:t>
            </a:r>
            <a:r>
              <a:rPr lang="pl-PL" sz="2000" b="1" dirty="0" smtClean="0">
                <a:latin typeface="+mn-lt"/>
              </a:rPr>
              <a:t>ON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100" b="1" dirty="0" smtClean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Brak </a:t>
            </a:r>
            <a:r>
              <a:rPr lang="pl-PL" sz="2000" b="1" dirty="0">
                <a:latin typeface="+mn-lt"/>
              </a:rPr>
              <a:t>koordynacji pomiędzy instytucjami z różnych sektorów administracji </a:t>
            </a:r>
            <a:r>
              <a:rPr lang="pl-PL" sz="2000" b="1" dirty="0" smtClean="0">
                <a:latin typeface="+mn-lt"/>
              </a:rPr>
              <a:t>publicznej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100" b="1" dirty="0" smtClean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Marginalizacja niepełnosprawności w debacie </a:t>
            </a:r>
            <a:r>
              <a:rPr lang="pl-PL" sz="2000" b="1" dirty="0" smtClean="0">
                <a:latin typeface="+mn-lt"/>
              </a:rPr>
              <a:t>publicznej. Postawa elit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kumimoji="0" lang="pl-PL" altLang="pl-PL" sz="2800" b="1" dirty="0" smtClean="0">
                <a:solidFill>
                  <a:srgbClr val="0070C0"/>
                </a:solidFill>
                <a:latin typeface="+mj-lt"/>
                <a:cs typeface="Arial" pitchFamily="34" charset="0"/>
              </a:rPr>
              <a:t>Bariery rozwiązywania problemu niepełnosprawności</a:t>
            </a:r>
            <a:endParaRPr kumimoji="0" lang="en-US" altLang="pl-PL" sz="2800" dirty="0" smtClean="0">
              <a:solidFill>
                <a:srgbClr val="0070C0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100" b="1" dirty="0" smtClean="0"/>
              <a:t>12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21426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051361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275606"/>
            <a:ext cx="6677025" cy="374441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+mn-lt"/>
              </a:rPr>
              <a:t>Usuwanie uporczywych barier </a:t>
            </a:r>
            <a:r>
              <a:rPr lang="pl-PL" sz="2000" b="1" dirty="0">
                <a:latin typeface="+mn-lt"/>
              </a:rPr>
              <a:t>dla </a:t>
            </a:r>
            <a:r>
              <a:rPr lang="pl-PL" sz="2000" b="1" dirty="0" smtClean="0">
                <a:latin typeface="+mn-lt"/>
              </a:rPr>
              <a:t>ON wymogiem zrównoważonego rozwoju społeczno-gospodarczego. </a:t>
            </a:r>
            <a:r>
              <a:rPr lang="pl-PL" sz="2000" b="1" dirty="0">
                <a:latin typeface="+mn-lt"/>
              </a:rPr>
              <a:t>Są powszechne </a:t>
            </a:r>
            <a:r>
              <a:rPr lang="pl-PL" sz="2000" b="1" dirty="0" smtClean="0">
                <a:latin typeface="+mn-lt"/>
              </a:rPr>
              <a:t>i  szkodzą </a:t>
            </a:r>
            <a:r>
              <a:rPr lang="pl-PL" sz="2000" b="1" dirty="0">
                <a:latin typeface="+mn-lt"/>
              </a:rPr>
              <a:t>nam </a:t>
            </a:r>
            <a:r>
              <a:rPr lang="pl-PL" sz="2000" b="1" dirty="0" smtClean="0">
                <a:latin typeface="+mn-lt"/>
              </a:rPr>
              <a:t>wszystkim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100" b="1" dirty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Usuwanie barier i aktywizacja </a:t>
            </a:r>
            <a:r>
              <a:rPr lang="pl-PL" sz="2000" b="1" dirty="0" smtClean="0">
                <a:latin typeface="+mn-lt"/>
              </a:rPr>
              <a:t>ON </a:t>
            </a:r>
            <a:r>
              <a:rPr lang="pl-PL" sz="2000" b="1" dirty="0">
                <a:latin typeface="+mn-lt"/>
              </a:rPr>
              <a:t>stymulują innowacje technologiczne i organizacyjne, zmieniają postawy </a:t>
            </a:r>
            <a:r>
              <a:rPr lang="pl-PL" sz="2000" b="1" dirty="0" smtClean="0">
                <a:latin typeface="+mn-lt"/>
              </a:rPr>
              <a:t>społeczne. Szansa na modernizację gospodarki i społeczeństwa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100" b="1" dirty="0">
              <a:latin typeface="+mn-lt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Standardy likwidacji barier społecznych szansą na strukturalne zmiany w ochronie zdrowia, edukacji, instytucjach rynku </a:t>
            </a:r>
            <a:r>
              <a:rPr lang="pl-PL" sz="2000" b="1" dirty="0" smtClean="0">
                <a:latin typeface="+mn-lt"/>
              </a:rPr>
              <a:t>pracy</a:t>
            </a:r>
            <a:endParaRPr lang="pl-PL" sz="2000" b="1" dirty="0">
              <a:latin typeface="+mn-lt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kumimoji="0" lang="pl-PL" altLang="pl-PL" sz="2800" b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Nowe podejście do niepełnosprawności: szansa na modernizację polityki publicznej</a:t>
            </a:r>
            <a:endParaRPr kumimoji="0" lang="en-US" altLang="pl-PL" sz="2800" dirty="0" smtClean="0">
              <a:solidFill>
                <a:srgbClr val="0070C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100" b="1" dirty="0" smtClean="0"/>
              <a:t>13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21426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110360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69900" y="128588"/>
            <a:ext cx="8229600" cy="714375"/>
          </a:xfrm>
        </p:spPr>
        <p:txBody>
          <a:bodyPr/>
          <a:lstStyle/>
          <a:p>
            <a:pPr algn="ctr" eaLnBrk="1" hangingPunct="1"/>
            <a:r>
              <a:rPr kumimoji="0" lang="pl-PL" altLang="pl-PL" sz="2800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  <a:t>25 lat i co dalej? </a:t>
            </a:r>
            <a:br>
              <a:rPr kumimoji="0" lang="pl-PL" altLang="pl-PL" sz="2800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</a:br>
            <a:r>
              <a:rPr kumimoji="0" lang="pl-PL" altLang="pl-PL" sz="2800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  <a:t>Wymiary </a:t>
            </a:r>
            <a:r>
              <a:rPr kumimoji="0" lang="pl-PL" altLang="pl-PL" sz="2800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  <a:t>zmiany polityki społecznej</a:t>
            </a:r>
            <a:endParaRPr kumimoji="0" lang="en-US" altLang="pl-PL" sz="2800" b="1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401" name="Content Placeholder 2"/>
          <p:cNvSpPr txBox="1">
            <a:spLocks/>
          </p:cNvSpPr>
          <p:nvPr/>
        </p:nvSpPr>
        <p:spPr bwMode="auto">
          <a:xfrm>
            <a:off x="274638" y="3132138"/>
            <a:ext cx="1619250" cy="1871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400" b="1" dirty="0" smtClean="0">
                <a:solidFill>
                  <a:schemeClr val="bg2">
                    <a:lumMod val="50000"/>
                  </a:schemeClr>
                </a:solidFill>
              </a:rPr>
              <a:t>Ustawodawstwo</a:t>
            </a:r>
            <a:r>
              <a:rPr lang="en-US" altLang="pl-PL" sz="1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Jednolita horyzontalna ustawa o osobach niepełnosprawnych (transpozycja Konwencji ONZ)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Włączenie przepisów o ON do ogólnych regulacji (np. Kodeksu Pracy)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endParaRPr lang="en-US" altLang="pl-PL" sz="1200" dirty="0" smtClean="0"/>
          </a:p>
        </p:txBody>
      </p:sp>
      <p:sp>
        <p:nvSpPr>
          <p:cNvPr id="407" name="Content Placeholder 2"/>
          <p:cNvSpPr txBox="1">
            <a:spLocks/>
          </p:cNvSpPr>
          <p:nvPr/>
        </p:nvSpPr>
        <p:spPr bwMode="auto">
          <a:xfrm>
            <a:off x="1981200" y="3148013"/>
            <a:ext cx="1620838" cy="1871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l-PL" altLang="pl-PL" sz="1400" b="1" dirty="0" smtClean="0">
                <a:solidFill>
                  <a:schemeClr val="bg2">
                    <a:lumMod val="50000"/>
                  </a:schemeClr>
                </a:solidFill>
              </a:rPr>
              <a:t>Orzecznictwo/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l-PL" altLang="pl-PL" sz="1400" b="1" dirty="0" smtClean="0">
                <a:solidFill>
                  <a:schemeClr val="bg2">
                    <a:lumMod val="50000"/>
                  </a:schemeClr>
                </a:solidFill>
              </a:rPr>
              <a:t>status prawny ON</a:t>
            </a:r>
            <a:endParaRPr lang="en-US" altLang="pl-PL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Jednolite orzecznictwo wielofunkcyjne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Zintegrowane komisje orzecznicze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Powiązanie orzeczenia z programem rehabilitacji i aktywizacji</a:t>
            </a:r>
            <a:endParaRPr lang="pl-PL" altLang="pl-PL" sz="1100" b="1" dirty="0" smtClean="0">
              <a:solidFill>
                <a:srgbClr val="A6A6A6"/>
              </a:solidFill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endParaRPr lang="en-US" altLang="pl-PL" sz="1100" b="1" dirty="0" smtClean="0">
              <a:solidFill>
                <a:srgbClr val="A6A6A6"/>
              </a:solidFill>
            </a:endParaRPr>
          </a:p>
        </p:txBody>
      </p:sp>
      <p:sp>
        <p:nvSpPr>
          <p:cNvPr id="410" name="Content Placeholder 2"/>
          <p:cNvSpPr txBox="1">
            <a:spLocks/>
          </p:cNvSpPr>
          <p:nvPr/>
        </p:nvSpPr>
        <p:spPr bwMode="auto">
          <a:xfrm>
            <a:off x="3708400" y="3151188"/>
            <a:ext cx="1619250" cy="1873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400" b="1" dirty="0" smtClean="0">
                <a:solidFill>
                  <a:schemeClr val="bg2">
                    <a:lumMod val="50000"/>
                  </a:schemeClr>
                </a:solidFill>
              </a:rPr>
              <a:t>Charakter świadczeń</a:t>
            </a:r>
            <a:endParaRPr lang="en-US" altLang="pl-PL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Dywersyfikacja świadczeń. Zwiększanie udziału świadczeń aktywizujących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Zastosowanie modelu samodzielnego życia</a:t>
            </a:r>
            <a:endParaRPr lang="en-US" altLang="pl-PL" sz="800" dirty="0" smtClean="0"/>
          </a:p>
        </p:txBody>
      </p:sp>
      <p:sp>
        <p:nvSpPr>
          <p:cNvPr id="413" name="Content Placeholder 2"/>
          <p:cNvSpPr txBox="1">
            <a:spLocks/>
          </p:cNvSpPr>
          <p:nvPr/>
        </p:nvSpPr>
        <p:spPr bwMode="auto">
          <a:xfrm>
            <a:off x="5435600" y="3151188"/>
            <a:ext cx="1620838" cy="18732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400" b="1" dirty="0" smtClean="0">
                <a:solidFill>
                  <a:schemeClr val="bg2">
                    <a:lumMod val="50000"/>
                  </a:schemeClr>
                </a:solidFill>
              </a:rPr>
              <a:t>Usługi</a:t>
            </a:r>
            <a:endParaRPr lang="en-US" altLang="pl-PL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Standardy usług publicznych</a:t>
            </a:r>
            <a:endParaRPr lang="pl-PL" altLang="pl-PL" sz="800" dirty="0" smtClean="0">
              <a:solidFill>
                <a:srgbClr val="A6A6A6"/>
              </a:solidFill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Rozwijanie komercyjnych usług dla ON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Ustanowienie standardów dostępności usług i towarów</a:t>
            </a:r>
          </a:p>
        </p:txBody>
      </p:sp>
      <p:sp>
        <p:nvSpPr>
          <p:cNvPr id="416" name="Content Placeholder 2"/>
          <p:cNvSpPr txBox="1">
            <a:spLocks/>
          </p:cNvSpPr>
          <p:nvPr/>
        </p:nvSpPr>
        <p:spPr bwMode="auto">
          <a:xfrm>
            <a:off x="7153275" y="3148013"/>
            <a:ext cx="1619250" cy="1871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400" b="1" dirty="0" smtClean="0">
                <a:solidFill>
                  <a:schemeClr val="bg2">
                    <a:lumMod val="50000"/>
                  </a:schemeClr>
                </a:solidFill>
              </a:rPr>
              <a:t>Naturalizacja i decentralizacja</a:t>
            </a:r>
            <a:endParaRPr lang="en-US" altLang="pl-PL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Rodzina podmiotem kompleksowego wsparcia – kontrakty rodzinne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pl-PL" altLang="pl-PL" sz="1100" b="1" dirty="0" smtClean="0"/>
              <a:t>Konsolidacja odpowiedzialności i zasobów w JST –nowy model służb społecznych</a:t>
            </a:r>
            <a:endParaRPr lang="en-US" altLang="pl-PL" sz="800" dirty="0" smtClean="0"/>
          </a:p>
        </p:txBody>
      </p:sp>
      <p:sp>
        <p:nvSpPr>
          <p:cNvPr id="417" name="Content Placeholder 2"/>
          <p:cNvSpPr>
            <a:spLocks noGrp="1"/>
          </p:cNvSpPr>
          <p:nvPr>
            <p:ph idx="1"/>
          </p:nvPr>
        </p:nvSpPr>
        <p:spPr>
          <a:xfrm>
            <a:off x="1547813" y="1492250"/>
            <a:ext cx="7416800" cy="935038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kumimoji="0" lang="pl-PL" altLang="pl-PL" sz="1600" b="1" smtClean="0">
                <a:solidFill>
                  <a:srgbClr val="0D79CA"/>
                </a:solidFill>
                <a:cs typeface="Arial" pitchFamily="34" charset="0"/>
              </a:rPr>
              <a:t>Równoczesna zmiana szeregu rozwiązań prawnych i instytucjonalnych – efekt synergii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kumimoji="0" lang="pl-PL" altLang="pl-PL" sz="1600" b="1" smtClean="0">
                <a:solidFill>
                  <a:srgbClr val="0D79CA"/>
                </a:solidFill>
                <a:cs typeface="Arial" pitchFamily="34" charset="0"/>
              </a:rPr>
              <a:t>Problem horyzontalny: całe społeczeństwo i gospodarka to obszar rozwiązywania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kumimoji="0" lang="pl-PL" altLang="pl-PL" sz="1600" b="1" smtClean="0">
                <a:solidFill>
                  <a:srgbClr val="0D79CA"/>
                </a:solidFill>
                <a:cs typeface="Arial" pitchFamily="34" charset="0"/>
              </a:rPr>
              <a:t>Ustanowienie nowego modelu działania służb społecznych: integracja + aktywizacja</a:t>
            </a:r>
            <a:r>
              <a:rPr kumimoji="0" lang="pl-PL" altLang="pl-PL" sz="1600" smtClean="0">
                <a:solidFill>
                  <a:srgbClr val="0D79CA"/>
                </a:solidFill>
                <a:cs typeface="Arial" pitchFamily="34" charset="0"/>
              </a:rPr>
              <a:t>  </a:t>
            </a:r>
            <a:endParaRPr kumimoji="0" lang="en-US" altLang="pl-PL" sz="800" dirty="0" smtClean="0">
              <a:solidFill>
                <a:srgbClr val="0D79CA"/>
              </a:solidFill>
              <a:cs typeface="Arial" pitchFamily="34" charset="0"/>
            </a:endParaRPr>
          </a:p>
        </p:txBody>
      </p:sp>
      <p:sp>
        <p:nvSpPr>
          <p:cNvPr id="419" name="Title 13"/>
          <p:cNvSpPr txBox="1">
            <a:spLocks/>
          </p:cNvSpPr>
          <p:nvPr/>
        </p:nvSpPr>
        <p:spPr bwMode="auto">
          <a:xfrm>
            <a:off x="1622425" y="849313"/>
            <a:ext cx="4300538" cy="58578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pl-PL" alt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Light" charset="0"/>
            </a:endParaRPr>
          </a:p>
          <a:p>
            <a:pPr eaLnBrk="1" hangingPunct="1">
              <a:defRPr/>
            </a:pPr>
            <a:r>
              <a:rPr lang="en-US" alt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Light" charset="0"/>
              </a:rPr>
              <a:t>5 </a:t>
            </a:r>
            <a:r>
              <a:rPr lang="pl-PL" alt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Light" charset="0"/>
              </a:rPr>
              <a:t>Kluczowych obszarów</a:t>
            </a:r>
            <a:endParaRPr lang="en-US" alt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Light" charset="0"/>
            </a:endParaRPr>
          </a:p>
        </p:txBody>
      </p:sp>
      <p:sp>
        <p:nvSpPr>
          <p:cNvPr id="6" name="Freeform 7"/>
          <p:cNvSpPr>
            <a:spLocks noEditPoints="1"/>
          </p:cNvSpPr>
          <p:nvPr/>
        </p:nvSpPr>
        <p:spPr bwMode="auto">
          <a:xfrm>
            <a:off x="490538" y="858838"/>
            <a:ext cx="863600" cy="1079500"/>
          </a:xfrm>
          <a:custGeom>
            <a:avLst/>
            <a:gdLst>
              <a:gd name="T0" fmla="*/ 2147483647 w 321"/>
              <a:gd name="T1" fmla="*/ 2147483647 h 402"/>
              <a:gd name="T2" fmla="*/ 2147483647 w 321"/>
              <a:gd name="T3" fmla="*/ 2147483647 h 402"/>
              <a:gd name="T4" fmla="*/ 2147483647 w 321"/>
              <a:gd name="T5" fmla="*/ 2147483647 h 402"/>
              <a:gd name="T6" fmla="*/ 2147483647 w 321"/>
              <a:gd name="T7" fmla="*/ 2147483647 h 402"/>
              <a:gd name="T8" fmla="*/ 2147483647 w 321"/>
              <a:gd name="T9" fmla="*/ 2147483647 h 402"/>
              <a:gd name="T10" fmla="*/ 2147483647 w 321"/>
              <a:gd name="T11" fmla="*/ 2147483647 h 402"/>
              <a:gd name="T12" fmla="*/ 2147483647 w 321"/>
              <a:gd name="T13" fmla="*/ 2147483647 h 402"/>
              <a:gd name="T14" fmla="*/ 2147483647 w 321"/>
              <a:gd name="T15" fmla="*/ 2147483647 h 402"/>
              <a:gd name="T16" fmla="*/ 2147483647 w 321"/>
              <a:gd name="T17" fmla="*/ 2147483647 h 402"/>
              <a:gd name="T18" fmla="*/ 2147483647 w 321"/>
              <a:gd name="T19" fmla="*/ 2147483647 h 402"/>
              <a:gd name="T20" fmla="*/ 2147483647 w 321"/>
              <a:gd name="T21" fmla="*/ 2147483647 h 402"/>
              <a:gd name="T22" fmla="*/ 2147483647 w 321"/>
              <a:gd name="T23" fmla="*/ 2147483647 h 402"/>
              <a:gd name="T24" fmla="*/ 2147483647 w 321"/>
              <a:gd name="T25" fmla="*/ 2147483647 h 402"/>
              <a:gd name="T26" fmla="*/ 2147483647 w 321"/>
              <a:gd name="T27" fmla="*/ 2147483647 h 402"/>
              <a:gd name="T28" fmla="*/ 2147483647 w 321"/>
              <a:gd name="T29" fmla="*/ 2147483647 h 402"/>
              <a:gd name="T30" fmla="*/ 2147483647 w 321"/>
              <a:gd name="T31" fmla="*/ 2147483647 h 402"/>
              <a:gd name="T32" fmla="*/ 2147483647 w 321"/>
              <a:gd name="T33" fmla="*/ 2147483647 h 402"/>
              <a:gd name="T34" fmla="*/ 2147483647 w 321"/>
              <a:gd name="T35" fmla="*/ 2147483647 h 402"/>
              <a:gd name="T36" fmla="*/ 2147483647 w 321"/>
              <a:gd name="T37" fmla="*/ 2147483647 h 402"/>
              <a:gd name="T38" fmla="*/ 2147483647 w 321"/>
              <a:gd name="T39" fmla="*/ 2147483647 h 402"/>
              <a:gd name="T40" fmla="*/ 2147483647 w 321"/>
              <a:gd name="T41" fmla="*/ 2147483647 h 40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1"/>
              <a:gd name="T64" fmla="*/ 0 h 402"/>
              <a:gd name="T65" fmla="*/ 321 w 321"/>
              <a:gd name="T66" fmla="*/ 402 h 40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1" h="402">
                <a:moveTo>
                  <a:pt x="311" y="99"/>
                </a:moveTo>
                <a:cubicBezTo>
                  <a:pt x="301" y="40"/>
                  <a:pt x="246" y="0"/>
                  <a:pt x="189" y="11"/>
                </a:cubicBezTo>
                <a:cubicBezTo>
                  <a:pt x="132" y="21"/>
                  <a:pt x="84" y="67"/>
                  <a:pt x="94" y="126"/>
                </a:cubicBezTo>
                <a:cubicBezTo>
                  <a:pt x="96" y="139"/>
                  <a:pt x="102" y="159"/>
                  <a:pt x="109" y="174"/>
                </a:cubicBezTo>
                <a:cubicBezTo>
                  <a:pt x="6" y="328"/>
                  <a:pt x="6" y="328"/>
                  <a:pt x="6" y="328"/>
                </a:cubicBezTo>
                <a:cubicBezTo>
                  <a:pt x="2" y="334"/>
                  <a:pt x="0" y="344"/>
                  <a:pt x="1" y="351"/>
                </a:cubicBezTo>
                <a:cubicBezTo>
                  <a:pt x="8" y="390"/>
                  <a:pt x="8" y="390"/>
                  <a:pt x="8" y="390"/>
                </a:cubicBezTo>
                <a:cubicBezTo>
                  <a:pt x="9" y="397"/>
                  <a:pt x="15" y="402"/>
                  <a:pt x="22" y="401"/>
                </a:cubicBezTo>
                <a:cubicBezTo>
                  <a:pt x="52" y="395"/>
                  <a:pt x="52" y="395"/>
                  <a:pt x="52" y="395"/>
                </a:cubicBezTo>
                <a:cubicBezTo>
                  <a:pt x="59" y="394"/>
                  <a:pt x="67" y="388"/>
                  <a:pt x="71" y="382"/>
                </a:cubicBezTo>
                <a:cubicBezTo>
                  <a:pt x="111" y="316"/>
                  <a:pt x="111" y="316"/>
                  <a:pt x="111" y="316"/>
                </a:cubicBezTo>
                <a:cubicBezTo>
                  <a:pt x="112" y="316"/>
                  <a:pt x="112" y="316"/>
                  <a:pt x="112" y="316"/>
                </a:cubicBezTo>
                <a:cubicBezTo>
                  <a:pt x="140" y="311"/>
                  <a:pt x="140" y="311"/>
                  <a:pt x="140" y="311"/>
                </a:cubicBezTo>
                <a:cubicBezTo>
                  <a:pt x="187" y="233"/>
                  <a:pt x="187" y="233"/>
                  <a:pt x="187" y="233"/>
                </a:cubicBezTo>
                <a:cubicBezTo>
                  <a:pt x="203" y="236"/>
                  <a:pt x="226" y="235"/>
                  <a:pt x="239" y="232"/>
                </a:cubicBezTo>
                <a:cubicBezTo>
                  <a:pt x="296" y="222"/>
                  <a:pt x="321" y="159"/>
                  <a:pt x="311" y="99"/>
                </a:cubicBezTo>
                <a:close/>
                <a:moveTo>
                  <a:pt x="260" y="130"/>
                </a:moveTo>
                <a:cubicBezTo>
                  <a:pt x="244" y="153"/>
                  <a:pt x="228" y="137"/>
                  <a:pt x="206" y="120"/>
                </a:cubicBezTo>
                <a:cubicBezTo>
                  <a:pt x="184" y="104"/>
                  <a:pt x="163" y="94"/>
                  <a:pt x="179" y="71"/>
                </a:cubicBezTo>
                <a:cubicBezTo>
                  <a:pt x="195" y="47"/>
                  <a:pt x="226" y="42"/>
                  <a:pt x="248" y="58"/>
                </a:cubicBezTo>
                <a:cubicBezTo>
                  <a:pt x="270" y="74"/>
                  <a:pt x="276" y="107"/>
                  <a:pt x="260" y="13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404" name="Content Placeholder 2"/>
          <p:cNvSpPr txBox="1">
            <a:spLocks/>
          </p:cNvSpPr>
          <p:nvPr/>
        </p:nvSpPr>
        <p:spPr bwMode="auto">
          <a:xfrm>
            <a:off x="490538" y="2571750"/>
            <a:ext cx="593725" cy="458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pl-PL" sz="2800" dirty="0" smtClean="0">
                <a:solidFill>
                  <a:schemeClr val="bg2">
                    <a:lumMod val="50000"/>
                  </a:schemeClr>
                </a:solidFill>
                <a:latin typeface="Source Sans Pro Light" charset="0"/>
              </a:rPr>
              <a:t>01</a:t>
            </a:r>
          </a:p>
        </p:txBody>
      </p:sp>
      <p:sp>
        <p:nvSpPr>
          <p:cNvPr id="418" name="Content Placeholder 2"/>
          <p:cNvSpPr txBox="1">
            <a:spLocks/>
          </p:cNvSpPr>
          <p:nvPr/>
        </p:nvSpPr>
        <p:spPr bwMode="auto">
          <a:xfrm>
            <a:off x="2051050" y="2571750"/>
            <a:ext cx="741363" cy="458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pl-PL" sz="2800" dirty="0" smtClean="0">
                <a:solidFill>
                  <a:schemeClr val="bg2">
                    <a:lumMod val="50000"/>
                  </a:schemeClr>
                </a:solidFill>
                <a:latin typeface="Source Sans Pro Light" charset="0"/>
              </a:rPr>
              <a:t>02</a:t>
            </a:r>
          </a:p>
        </p:txBody>
      </p:sp>
      <p:sp>
        <p:nvSpPr>
          <p:cNvPr id="420" name="Content Placeholder 2"/>
          <p:cNvSpPr txBox="1">
            <a:spLocks/>
          </p:cNvSpPr>
          <p:nvPr/>
        </p:nvSpPr>
        <p:spPr bwMode="auto">
          <a:xfrm>
            <a:off x="3775075" y="2568575"/>
            <a:ext cx="592138" cy="458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pl-PL" sz="2800" dirty="0" smtClean="0">
                <a:solidFill>
                  <a:schemeClr val="bg2">
                    <a:lumMod val="50000"/>
                  </a:schemeClr>
                </a:solidFill>
                <a:latin typeface="Source Sans Pro Light" charset="0"/>
              </a:rPr>
              <a:t>03</a:t>
            </a:r>
          </a:p>
        </p:txBody>
      </p:sp>
      <p:sp>
        <p:nvSpPr>
          <p:cNvPr id="421" name="Content Placeholder 2"/>
          <p:cNvSpPr txBox="1">
            <a:spLocks/>
          </p:cNvSpPr>
          <p:nvPr/>
        </p:nvSpPr>
        <p:spPr bwMode="auto">
          <a:xfrm>
            <a:off x="5446713" y="2573338"/>
            <a:ext cx="593725" cy="4587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pl-PL" sz="2800" dirty="0" smtClean="0">
                <a:solidFill>
                  <a:schemeClr val="bg2">
                    <a:lumMod val="50000"/>
                  </a:schemeClr>
                </a:solidFill>
                <a:latin typeface="Source Sans Pro Light" charset="0"/>
              </a:rPr>
              <a:t>04</a:t>
            </a:r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7172325" y="2568575"/>
            <a:ext cx="593725" cy="4587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pl-PL" sz="2800" dirty="0" smtClean="0">
                <a:solidFill>
                  <a:schemeClr val="bg2">
                    <a:lumMod val="50000"/>
                  </a:schemeClr>
                </a:solidFill>
                <a:latin typeface="Source Sans Pro Light" charset="0"/>
              </a:rPr>
              <a:t>05</a:t>
            </a:r>
          </a:p>
        </p:txBody>
      </p:sp>
      <p:sp>
        <p:nvSpPr>
          <p:cNvPr id="17" name="Flowchart: Off-page Connector 1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100" b="1" dirty="0" smtClean="0"/>
              <a:t>07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5311017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01" grpId="0" animBg="1"/>
      <p:bldP spid="407" grpId="0" animBg="1"/>
      <p:bldP spid="410" grpId="0" animBg="1"/>
      <p:bldP spid="413" grpId="0" animBg="1"/>
      <p:bldP spid="416" grpId="0" animBg="1"/>
      <p:bldP spid="417" grpId="0"/>
      <p:bldP spid="419" grpId="0"/>
      <p:bldP spid="6" grpId="0" animBg="1"/>
      <p:bldP spid="404" grpId="0"/>
      <p:bldP spid="418" grpId="0"/>
      <p:bldP spid="420" grpId="0"/>
      <p:bldP spid="421" grpId="0"/>
      <p:bldP spid="4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kumimoji="0" lang="pl-PL" altLang="pl-PL" sz="2800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  <a:t>25 lat i co dalej?</a:t>
            </a:r>
            <a:br>
              <a:rPr kumimoji="0" lang="pl-PL" altLang="pl-PL" sz="2800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</a:br>
            <a:r>
              <a:rPr kumimoji="0" lang="en-US" altLang="pl-PL" sz="2800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  <a:t>3 </a:t>
            </a:r>
            <a:r>
              <a:rPr kumimoji="0" lang="pl-PL" altLang="pl-PL" sz="2800" b="1" dirty="0" smtClean="0">
                <a:solidFill>
                  <a:srgbClr val="0070C0"/>
                </a:solidFill>
                <a:latin typeface="Source Sans Pro Light" charset="0"/>
                <a:cs typeface="Arial" pitchFamily="34" charset="0"/>
              </a:rPr>
              <a:t>kroki do zmiany położenia ON</a:t>
            </a:r>
            <a:endParaRPr kumimoji="0" lang="en-US" altLang="pl-PL" sz="2800" b="1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003300" y="2246313"/>
            <a:ext cx="7137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ot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 bwMode="auto">
          <a:xfrm>
            <a:off x="3276600" y="1398588"/>
            <a:ext cx="2232025" cy="1863725"/>
          </a:xfrm>
          <a:prstGeom prst="ellipse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1400" b="1" dirty="0">
                <a:solidFill>
                  <a:srgbClr val="FFFFFF"/>
                </a:solidFill>
                <a:cs typeface="Arial" pitchFamily="34" charset="0"/>
              </a:rPr>
              <a:t>Zmiana  systemu instytucji wspierających ON: nowa misja + nowy sposób działania</a:t>
            </a:r>
            <a:endParaRPr lang="en-US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84213" y="1419225"/>
            <a:ext cx="1909762" cy="17287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dirty="0"/>
              <a:t>Zmiana polityki publicznej wobec niepełnospraw-ności</a:t>
            </a:r>
            <a:endParaRPr lang="en-US" sz="1400" b="1" dirty="0"/>
          </a:p>
        </p:txBody>
      </p:sp>
      <p:sp>
        <p:nvSpPr>
          <p:cNvPr id="20" name="Oval 19"/>
          <p:cNvSpPr/>
          <p:nvPr/>
        </p:nvSpPr>
        <p:spPr bwMode="auto">
          <a:xfrm>
            <a:off x="6192838" y="1317625"/>
            <a:ext cx="2195512" cy="1944688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dirty="0"/>
              <a:t>Nowa kultura niepełno-sprawności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dirty="0"/>
              <a:t>Uczestnictwo społeczne ON normą </a:t>
            </a:r>
            <a:endParaRPr lang="en-US" sz="1400" b="1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63550" y="3683000"/>
            <a:ext cx="2452688" cy="133667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pitchFamily="34" charset="0"/>
              <a:buNone/>
            </a:pPr>
            <a:r>
              <a:rPr kumimoji="0" lang="pl-PL" altLang="pl-PL" sz="1200" b="1" smtClean="0">
                <a:solidFill>
                  <a:schemeClr val="tx1"/>
                </a:solidFill>
                <a:cs typeface="Arial" pitchFamily="34" charset="0"/>
              </a:rPr>
              <a:t>Debata publiczna nad polityką społeczną wobec ON </a:t>
            </a:r>
          </a:p>
          <a:p>
            <a:pPr marL="0" indent="0" algn="ctr" eaLnBrk="1" hangingPunct="1">
              <a:lnSpc>
                <a:spcPct val="80000"/>
              </a:lnSpc>
              <a:buFont typeface="Arial" pitchFamily="34" charset="0"/>
              <a:buNone/>
            </a:pPr>
            <a:r>
              <a:rPr kumimoji="0" lang="pl-PL" altLang="pl-PL" sz="1200" b="1" smtClean="0">
                <a:solidFill>
                  <a:schemeClr val="tx1"/>
                </a:solidFill>
                <a:cs typeface="Arial" pitchFamily="34" charset="0"/>
              </a:rPr>
              <a:t>Zmiana doktryny rozwiązywania problemów niepełnosprawności</a:t>
            </a:r>
          </a:p>
          <a:p>
            <a:pPr marL="0" indent="0" algn="ctr" eaLnBrk="1" hangingPunct="1">
              <a:lnSpc>
                <a:spcPct val="80000"/>
              </a:lnSpc>
              <a:buFont typeface="Arial" pitchFamily="34" charset="0"/>
              <a:buNone/>
            </a:pPr>
            <a:r>
              <a:rPr kumimoji="0" lang="pl-PL" altLang="pl-PL" sz="1200" b="1" smtClean="0">
                <a:solidFill>
                  <a:schemeClr val="tx1"/>
                </a:solidFill>
                <a:cs typeface="Arial" pitchFamily="34" charset="0"/>
              </a:rPr>
              <a:t>Zmiana ustawodawstwa</a:t>
            </a:r>
          </a:p>
          <a:p>
            <a:pPr marL="0" indent="0" algn="ctr" eaLnBrk="1" hangingPunct="1">
              <a:lnSpc>
                <a:spcPct val="80000"/>
              </a:lnSpc>
              <a:buFont typeface="Arial" pitchFamily="34" charset="0"/>
              <a:buNone/>
            </a:pPr>
            <a:r>
              <a:rPr kumimoji="0" lang="pl-PL" altLang="pl-PL" sz="1200" b="1" smtClean="0">
                <a:solidFill>
                  <a:schemeClr val="tx1"/>
                </a:solidFill>
                <a:cs typeface="Arial" pitchFamily="34" charset="0"/>
              </a:rPr>
              <a:t>Ustanowienie standardów równego traktowania ON</a:t>
            </a:r>
          </a:p>
          <a:p>
            <a:pPr marL="0" indent="0" algn="ctr" eaLnBrk="1" hangingPunct="1">
              <a:lnSpc>
                <a:spcPct val="80000"/>
              </a:lnSpc>
              <a:buFont typeface="Arial" pitchFamily="34" charset="0"/>
              <a:buNone/>
            </a:pPr>
            <a:endParaRPr kumimoji="0" lang="en-US" altLang="pl-PL" sz="800" dirty="0" smtClean="0">
              <a:cs typeface="Arial" pitchFamily="34" charset="0"/>
            </a:endParaRPr>
          </a:p>
        </p:txBody>
      </p:sp>
      <p:sp>
        <p:nvSpPr>
          <p:cNvPr id="38" name="Title 13"/>
          <p:cNvSpPr txBox="1">
            <a:spLocks/>
          </p:cNvSpPr>
          <p:nvPr/>
        </p:nvSpPr>
        <p:spPr bwMode="auto">
          <a:xfrm>
            <a:off x="552450" y="325755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altLang="pl-PL" sz="2000" b="1">
                <a:latin typeface="Source Sans Pro Light" charset="0"/>
              </a:rPr>
              <a:t>Krok </a:t>
            </a:r>
            <a:r>
              <a:rPr lang="en-US" altLang="pl-PL" sz="2000" b="1" dirty="0">
                <a:latin typeface="Source Sans Pro Light" charset="0"/>
              </a:rPr>
              <a:t>1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3203575" y="3657600"/>
            <a:ext cx="24479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l-PL" altLang="pl-PL" sz="1200" b="1"/>
              <a:t>Efektywna realizacja polityki aktywizacji i integracji społecznej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l-PL" altLang="pl-PL" sz="1200" b="1"/>
              <a:t>Upodmiotowienie ON w procesie realizacji polityki społecznej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l-PL" altLang="pl-PL" sz="1200" b="1"/>
              <a:t>Włączenie rynkowe, polityczne i społeczne ON</a:t>
            </a:r>
            <a:endParaRPr lang="en-US" altLang="pl-PL" sz="1200" b="1" dirty="0"/>
          </a:p>
        </p:txBody>
      </p:sp>
      <p:sp>
        <p:nvSpPr>
          <p:cNvPr id="40" name="Title 13"/>
          <p:cNvSpPr txBox="1">
            <a:spLocks/>
          </p:cNvSpPr>
          <p:nvPr/>
        </p:nvSpPr>
        <p:spPr bwMode="auto">
          <a:xfrm>
            <a:off x="3365500" y="328295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altLang="pl-PL" sz="2000" b="1">
                <a:latin typeface="Source Sans Pro Light" charset="0"/>
              </a:rPr>
              <a:t>Krok</a:t>
            </a:r>
            <a:r>
              <a:rPr lang="en-US" altLang="pl-PL" sz="2000" b="1" dirty="0">
                <a:latin typeface="Source Sans Pro Light" charset="0"/>
              </a:rPr>
              <a:t> 2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6069013" y="3662363"/>
            <a:ext cx="2444750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l-PL" altLang="pl-PL" sz="1200" b="1"/>
              <a:t>Potrzeby ON i wymogi uczestnictwa ON standardowym elementem  organizacji społecznej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l-PL" altLang="pl-PL" sz="1200" b="1"/>
              <a:t>Powszechność obecności ON w sferze publicznej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l-PL" altLang="pl-PL" sz="1200" b="1"/>
              <a:t>ON uczestnikami rozwoju społeczno-gospodarczego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endParaRPr lang="en-US" altLang="pl-PL" sz="1200" b="1" dirty="0"/>
          </a:p>
        </p:txBody>
      </p:sp>
      <p:sp>
        <p:nvSpPr>
          <p:cNvPr id="42" name="Title 13"/>
          <p:cNvSpPr txBox="1">
            <a:spLocks/>
          </p:cNvSpPr>
          <p:nvPr/>
        </p:nvSpPr>
        <p:spPr bwMode="auto">
          <a:xfrm>
            <a:off x="6294438" y="3262313"/>
            <a:ext cx="2093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altLang="pl-PL" sz="2000" b="1">
                <a:latin typeface="Source Sans Pro Light" charset="0"/>
              </a:rPr>
              <a:t>Krok</a:t>
            </a:r>
            <a:r>
              <a:rPr lang="en-US" altLang="pl-PL" sz="2000" b="1" dirty="0">
                <a:latin typeface="Source Sans Pro Light" charset="0"/>
              </a:rPr>
              <a:t> 3</a:t>
            </a:r>
          </a:p>
        </p:txBody>
      </p:sp>
      <p:sp>
        <p:nvSpPr>
          <p:cNvPr id="21" name="Flowchart: Off-page Connector 20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 smtClean="0"/>
              <a:t>1</a:t>
            </a:r>
            <a:r>
              <a:rPr lang="pl-PL" sz="1100" b="1" dirty="0" smtClean="0"/>
              <a:t>1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40459203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7" grpId="0" build="p"/>
      <p:bldP spid="38" grpId="0"/>
      <p:bldP spid="39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275606"/>
            <a:ext cx="6677025" cy="359960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/>
              <a:t>Rozległy </a:t>
            </a:r>
            <a:r>
              <a:rPr lang="pl-PL" sz="2000" b="1" dirty="0" smtClean="0"/>
              <a:t>dorobek socjologii, polityki społecznej, pedagogiki </a:t>
            </a:r>
            <a:r>
              <a:rPr lang="pl-PL" sz="2000" b="1" dirty="0"/>
              <a:t> </a:t>
            </a:r>
            <a:r>
              <a:rPr lang="pl-PL" sz="2000" b="1" dirty="0" smtClean="0"/>
              <a:t>i psychologii</a:t>
            </a:r>
            <a:endParaRPr lang="pl-PL" sz="2000" b="1" dirty="0" smtClean="0"/>
          </a:p>
          <a:p>
            <a:pPr marL="624078" lvl="0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IFiS PAN - Raporty z badań o sytuacji osób </a:t>
            </a:r>
            <a:r>
              <a:rPr lang="pl-PL" sz="2000" b="1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niepełnosprawnych. Od lat 70 przez 90 do 2015r.</a:t>
            </a:r>
            <a:endParaRPr lang="pl-PL" sz="2000" b="1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/>
              <a:t>Projekt </a:t>
            </a:r>
            <a:r>
              <a:rPr lang="pl-PL" sz="2000" b="1" i="1" dirty="0" smtClean="0">
                <a:solidFill>
                  <a:srgbClr val="0070C0"/>
                </a:solidFill>
              </a:rPr>
              <a:t>„Od </a:t>
            </a:r>
            <a:r>
              <a:rPr lang="pl-PL" sz="2000" b="1" i="1" dirty="0">
                <a:solidFill>
                  <a:srgbClr val="0070C0"/>
                </a:solidFill>
              </a:rPr>
              <a:t>kompleksowej diagnozy sytuacji osób niepełnosprawnych w Polsce do nowego modelu polityki społecznej wobec </a:t>
            </a:r>
            <a:r>
              <a:rPr lang="pl-PL" sz="2000" b="1" i="1" dirty="0" smtClean="0">
                <a:solidFill>
                  <a:srgbClr val="0070C0"/>
                </a:solidFill>
              </a:rPr>
              <a:t>niepełnosprawności”</a:t>
            </a:r>
            <a:r>
              <a:rPr lang="pl-PL" sz="2000" b="1" dirty="0" smtClean="0"/>
              <a:t> 2012 – 2014. 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/>
              <a:t>Wspólne przedsięwzięcie badawcze Wydziału Humanistycznego AGH w Krakowie, Instytutu Stosowanych Nauk Społecznych UW i Instytutu Socjologii UJ  </a:t>
            </a:r>
            <a:endParaRPr lang="pl-PL" sz="2000" b="1" dirty="0">
              <a:latin typeface="Calibri" panose="020F0502020204030204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lang="pl-PL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Studia nad niepełnosprawnością. Polska tradycja badawcza </a:t>
            </a:r>
            <a:endParaRPr kumimoji="0" lang="en-US" altLang="pl-PL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/>
              <a:t>01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21426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743049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419622"/>
            <a:ext cx="6677025" cy="345559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>
                <a:latin typeface="Calibri" panose="020F0502020204030204" pitchFamily="34" charset="0"/>
              </a:rPr>
              <a:t>U</a:t>
            </a:r>
            <a:r>
              <a:rPr lang="pl-PL" sz="2000" b="1" dirty="0" smtClean="0">
                <a:latin typeface="Calibri" panose="020F0502020204030204" pitchFamily="34" charset="0"/>
              </a:rPr>
              <a:t>stawa </a:t>
            </a:r>
            <a:r>
              <a:rPr lang="pl-PL" sz="2000" b="1" dirty="0">
                <a:latin typeface="Calibri" panose="020F0502020204030204" pitchFamily="34" charset="0"/>
              </a:rPr>
              <a:t>z dnia 9 maja 1991 r. o zatrudnianiu i rehabilitacji zawodowej </a:t>
            </a:r>
            <a:r>
              <a:rPr lang="pl-PL" sz="2000" b="1" dirty="0" smtClean="0">
                <a:latin typeface="Calibri" panose="020F0502020204030204" pitchFamily="34" charset="0"/>
              </a:rPr>
              <a:t>osób</a:t>
            </a:r>
            <a:r>
              <a:rPr lang="en-US" sz="2000" b="1" dirty="0" smtClean="0">
                <a:latin typeface="Calibri" panose="020F0502020204030204" pitchFamily="34" charset="0"/>
              </a:rPr>
              <a:t> </a:t>
            </a:r>
            <a:r>
              <a:rPr lang="pl-PL" sz="2000" b="1" dirty="0" smtClean="0">
                <a:latin typeface="Calibri" panose="020F0502020204030204" pitchFamily="34" charset="0"/>
              </a:rPr>
              <a:t>niepełnosprawnych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Powstanie PFRON – 1991 r.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Ustawa </a:t>
            </a:r>
            <a:r>
              <a:rPr lang="pl-PL" sz="2000" b="1" dirty="0">
                <a:latin typeface="Calibri" panose="020F0502020204030204" pitchFamily="34" charset="0"/>
              </a:rPr>
              <a:t>z dnia 27 sierpnia 1997 r. o rehabilitacji zawodowej i społecznej </a:t>
            </a:r>
            <a:r>
              <a:rPr lang="pl-PL" sz="2000" b="1" dirty="0" smtClean="0">
                <a:latin typeface="Calibri" panose="020F0502020204030204" pitchFamily="34" charset="0"/>
              </a:rPr>
              <a:t>oraz</a:t>
            </a:r>
            <a:r>
              <a:rPr lang="en-US" sz="2000" b="1" dirty="0" smtClean="0">
                <a:latin typeface="Calibri" panose="020F0502020204030204" pitchFamily="34" charset="0"/>
              </a:rPr>
              <a:t> </a:t>
            </a:r>
            <a:r>
              <a:rPr lang="pl-PL" sz="2000" b="1" dirty="0" smtClean="0">
                <a:latin typeface="Calibri" panose="020F0502020204030204" pitchFamily="34" charset="0"/>
              </a:rPr>
              <a:t>zatrudnianiu </a:t>
            </a:r>
            <a:r>
              <a:rPr lang="pl-PL" sz="2000" b="1" dirty="0">
                <a:latin typeface="Calibri" panose="020F0502020204030204" pitchFamily="34" charset="0"/>
              </a:rPr>
              <a:t>osób </a:t>
            </a:r>
            <a:r>
              <a:rPr lang="pl-PL" sz="2000" b="1" dirty="0" smtClean="0">
                <a:latin typeface="Calibri" panose="020F0502020204030204" pitchFamily="34" charset="0"/>
              </a:rPr>
              <a:t>niepełnosprawnych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Wdrażanie zaleceń i rezolucji Rady Europy.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Akcesja do UE w 2004. </a:t>
            </a:r>
            <a:r>
              <a:rPr lang="en-US" sz="2000" b="1" dirty="0" err="1" smtClean="0">
                <a:latin typeface="Calibri" panose="020F0502020204030204" pitchFamily="34" charset="0"/>
              </a:rPr>
              <a:t>Wdra</a:t>
            </a:r>
            <a:r>
              <a:rPr lang="pl-PL" sz="2000" b="1" dirty="0" smtClean="0">
                <a:latin typeface="Calibri" panose="020F0502020204030204" pitchFamily="34" charset="0"/>
              </a:rPr>
              <a:t>żanie dyrektyw, rozporządzeń i decyzji UE 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</a:rPr>
              <a:t>Ustawa z dnia 15 czerwca 2012 r. o ratyfikacji </a:t>
            </a:r>
            <a:r>
              <a:rPr lang="pl-PL" sz="2000" b="1" dirty="0" smtClean="0">
                <a:latin typeface="Calibri" panose="020F0502020204030204" pitchFamily="34" charset="0"/>
              </a:rPr>
              <a:t>Konwencji</a:t>
            </a:r>
            <a:r>
              <a:rPr lang="en-US" sz="2000" b="1" dirty="0" smtClean="0">
                <a:latin typeface="Calibri" panose="020F0502020204030204" pitchFamily="34" charset="0"/>
              </a:rPr>
              <a:t> ONZ</a:t>
            </a:r>
            <a:r>
              <a:rPr lang="pl-PL" sz="2000" b="1" dirty="0" smtClean="0">
                <a:latin typeface="Calibri" panose="020F0502020204030204" pitchFamily="34" charset="0"/>
              </a:rPr>
              <a:t> o</a:t>
            </a:r>
            <a:r>
              <a:rPr lang="en-US" sz="2000" b="1" dirty="0" smtClean="0">
                <a:latin typeface="Calibri" panose="020F0502020204030204" pitchFamily="34" charset="0"/>
              </a:rPr>
              <a:t> </a:t>
            </a:r>
            <a:r>
              <a:rPr lang="pl-PL" sz="2000" b="1" dirty="0" smtClean="0">
                <a:latin typeface="Calibri" panose="020F0502020204030204" pitchFamily="34" charset="0"/>
              </a:rPr>
              <a:t>prawach osób</a:t>
            </a:r>
            <a:r>
              <a:rPr lang="en-US" sz="2000" b="1" dirty="0" smtClean="0">
                <a:latin typeface="Calibri" panose="020F0502020204030204" pitchFamily="34" charset="0"/>
              </a:rPr>
              <a:t> </a:t>
            </a:r>
            <a:r>
              <a:rPr lang="pl-PL" sz="2000" b="1" dirty="0" smtClean="0">
                <a:latin typeface="Calibri" panose="020F0502020204030204" pitchFamily="34" charset="0"/>
              </a:rPr>
              <a:t>niepełnosprawnych (2006</a:t>
            </a:r>
            <a:r>
              <a:rPr lang="en-US" sz="2000" b="1" dirty="0" smtClean="0">
                <a:latin typeface="Calibri" panose="020F0502020204030204" pitchFamily="34" charset="0"/>
              </a:rPr>
              <a:t>)</a:t>
            </a:r>
            <a:endParaRPr lang="pl-PL" sz="2000" b="1" dirty="0" smtClean="0">
              <a:latin typeface="Calibri" panose="020F0502020204030204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lang="en-US" altLang="pl-PL" b="1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Kamienie</a:t>
            </a:r>
            <a:r>
              <a:rPr lang="en-US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pl-PL" b="1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milowe</a:t>
            </a:r>
            <a:r>
              <a:rPr lang="en-US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pl-PL" b="1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systemu</a:t>
            </a:r>
            <a:r>
              <a:rPr lang="en-US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altLang="pl-PL" b="1" dirty="0" err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wsparcia</a:t>
            </a:r>
            <a:r>
              <a:rPr lang="en-US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pl-PL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osób niepełnosprawnych w Polsce</a:t>
            </a:r>
            <a:endParaRPr kumimoji="0" lang="en-US" altLang="pl-PL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 smtClean="0"/>
              <a:t>02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630" y="1419622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493622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419622"/>
            <a:ext cx="6677025" cy="345559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>
                <a:latin typeface="Calibri" panose="020F0502020204030204" pitchFamily="34" charset="0"/>
              </a:rPr>
              <a:t>zmniejszanie </a:t>
            </a:r>
            <a:r>
              <a:rPr lang="pl-PL" sz="2400" b="1" dirty="0">
                <a:latin typeface="Calibri" panose="020F0502020204030204" pitchFamily="34" charset="0"/>
              </a:rPr>
              <a:t>barier architektonicznych</a:t>
            </a:r>
            <a:r>
              <a:rPr lang="pl-PL" sz="2400" b="1" dirty="0" smtClean="0">
                <a:latin typeface="Calibri" panose="020F0502020204030204" pitchFamily="34" charset="0"/>
              </a:rPr>
              <a:t>,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>
                <a:latin typeface="Calibri" panose="020F0502020204030204" pitchFamily="34" charset="0"/>
              </a:rPr>
              <a:t>większa </a:t>
            </a:r>
            <a:r>
              <a:rPr lang="pl-PL" sz="2400" b="1" dirty="0">
                <a:latin typeface="Calibri" panose="020F0502020204030204" pitchFamily="34" charset="0"/>
              </a:rPr>
              <a:t>dostępności edukacji </a:t>
            </a:r>
            <a:r>
              <a:rPr lang="pl-PL" sz="2400" b="1" dirty="0" smtClean="0">
                <a:latin typeface="Calibri" panose="020F0502020204030204" pitchFamily="34" charset="0"/>
              </a:rPr>
              <a:t>powszechnej (szkoły integracyjne)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>
                <a:latin typeface="Calibri" panose="020F0502020204030204" pitchFamily="34" charset="0"/>
              </a:rPr>
              <a:t>dostęp do wyższych studiów; powstanie systemu BON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>
                <a:latin typeface="Calibri" panose="020F0502020204030204" pitchFamily="34" charset="0"/>
              </a:rPr>
              <a:t>łatwiejsza </a:t>
            </a:r>
            <a:r>
              <a:rPr lang="pl-PL" sz="2400" b="1" dirty="0">
                <a:latin typeface="Calibri" panose="020F0502020204030204" pitchFamily="34" charset="0"/>
              </a:rPr>
              <a:t>dostępność </a:t>
            </a:r>
            <a:r>
              <a:rPr lang="pl-PL" sz="2400" b="1" dirty="0" smtClean="0">
                <a:latin typeface="Calibri" panose="020F0502020204030204" pitchFamily="34" charset="0"/>
              </a:rPr>
              <a:t>wielu usług </a:t>
            </a:r>
            <a:r>
              <a:rPr lang="pl-PL" sz="2400" b="1" dirty="0">
                <a:latin typeface="Calibri" panose="020F0502020204030204" pitchFamily="34" charset="0"/>
              </a:rPr>
              <a:t>(handel, transport</a:t>
            </a:r>
            <a:r>
              <a:rPr lang="pl-PL" sz="2400" b="1" dirty="0" smtClean="0">
                <a:latin typeface="Calibri" panose="020F0502020204030204" pitchFamily="34" charset="0"/>
              </a:rPr>
              <a:t>)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>
                <a:latin typeface="Calibri" panose="020F0502020204030204" pitchFamily="34" charset="0"/>
              </a:rPr>
              <a:t>większa </a:t>
            </a:r>
            <a:r>
              <a:rPr lang="pl-PL" sz="2400" b="1" dirty="0">
                <a:latin typeface="Calibri" panose="020F0502020204030204" pitchFamily="34" charset="0"/>
              </a:rPr>
              <a:t>widoczność działań instytucji publicznych na rzecz osób </a:t>
            </a:r>
            <a:r>
              <a:rPr lang="pl-PL" sz="2400" b="1" dirty="0" smtClean="0">
                <a:latin typeface="Calibri" panose="020F0502020204030204" pitchFamily="34" charset="0"/>
              </a:rPr>
              <a:t>niepełnosprawnych</a:t>
            </a:r>
            <a:endParaRPr lang="pl-PL" sz="2400" b="1" dirty="0">
              <a:latin typeface="Calibri" panose="020F0502020204030204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lang="pl-PL" altLang="pl-PL" b="1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Ewolucja  sytuacji osób </a:t>
            </a:r>
            <a:r>
              <a:rPr lang="pl-PL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niepełnosprawnych - sukcesy</a:t>
            </a:r>
            <a:endParaRPr kumimoji="0" lang="en-US" altLang="pl-PL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 smtClean="0"/>
              <a:t>0</a:t>
            </a:r>
            <a:r>
              <a:rPr lang="pl-PL" sz="1100" b="1" dirty="0" smtClean="0"/>
              <a:t>3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630" y="1419622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293326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075" y="1419622"/>
            <a:ext cx="6677025" cy="345559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>
                <a:latin typeface="Calibri" panose="020F0502020204030204" pitchFamily="34" charset="0"/>
              </a:rPr>
              <a:t>rozwój, widoczność i pozytywnie </a:t>
            </a:r>
            <a:r>
              <a:rPr lang="pl-PL" sz="2400" b="1" dirty="0">
                <a:latin typeface="Calibri" panose="020F0502020204030204" pitchFamily="34" charset="0"/>
              </a:rPr>
              <a:t>oceniana działalność organizacji </a:t>
            </a:r>
            <a:r>
              <a:rPr lang="pl-PL" sz="2400" b="1" dirty="0" smtClean="0">
                <a:latin typeface="Calibri" panose="020F0502020204030204" pitchFamily="34" charset="0"/>
              </a:rPr>
              <a:t>pozarządowych (organizacje rzecznicze i fundacje pomocowe)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>
                <a:latin typeface="Calibri" panose="020F0502020204030204" pitchFamily="34" charset="0"/>
              </a:rPr>
              <a:t>wzrost aktywności osób niepełnosprawnych (zaangażowanie obywatelskie, grupy samopomocowe, nowe media) </a:t>
            </a:r>
          </a:p>
          <a:p>
            <a:pPr marL="624078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>
                <a:latin typeface="Calibri" panose="020F0502020204030204" pitchFamily="34" charset="0"/>
              </a:rPr>
              <a:t>większe </a:t>
            </a:r>
            <a:r>
              <a:rPr lang="pl-PL" sz="2400" b="1" dirty="0">
                <a:latin typeface="Calibri" panose="020F0502020204030204" pitchFamily="34" charset="0"/>
              </a:rPr>
              <a:t>zrozumienie i akceptacja ze strony </a:t>
            </a:r>
            <a:r>
              <a:rPr lang="pl-PL" sz="2400" b="1" dirty="0" smtClean="0">
                <a:latin typeface="Calibri" panose="020F0502020204030204" pitchFamily="34" charset="0"/>
              </a:rPr>
              <a:t>społeczeństwa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79613" y="160338"/>
            <a:ext cx="6677025" cy="904875"/>
          </a:xfrm>
        </p:spPr>
        <p:txBody>
          <a:bodyPr/>
          <a:lstStyle/>
          <a:p>
            <a:pPr eaLnBrk="1" hangingPunct="1"/>
            <a:r>
              <a:rPr lang="pl-PL" altLang="pl-PL" b="1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Ewolucja  sytuacji osób </a:t>
            </a:r>
            <a:r>
              <a:rPr lang="pl-PL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niepełnosprawnych -sukcesy</a:t>
            </a:r>
            <a:endParaRPr kumimoji="0" lang="en-US" altLang="pl-PL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 smtClean="0"/>
              <a:t>0</a:t>
            </a:r>
            <a:r>
              <a:rPr lang="pl-PL" sz="1100" b="1" dirty="0" smtClean="0"/>
              <a:t>4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630" y="1419622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170411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0626" y="1635646"/>
            <a:ext cx="6677025" cy="310498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</a:rPr>
              <a:t>sytuacja osób </a:t>
            </a:r>
            <a:r>
              <a:rPr lang="pl-PL" sz="2000" b="1" dirty="0" smtClean="0">
                <a:latin typeface="Calibri" panose="020F0502020204030204" pitchFamily="34" charset="0"/>
              </a:rPr>
              <a:t>niepełnosprawnych </a:t>
            </a:r>
            <a:r>
              <a:rPr lang="pl-PL" sz="2000" b="1" dirty="0">
                <a:latin typeface="Calibri" panose="020F0502020204030204" pitchFamily="34" charset="0"/>
              </a:rPr>
              <a:t>na rynku </a:t>
            </a:r>
            <a:r>
              <a:rPr lang="pl-PL" sz="2000" b="1" dirty="0" smtClean="0">
                <a:latin typeface="Calibri" panose="020F0502020204030204" pitchFamily="34" charset="0"/>
              </a:rPr>
              <a:t>pracy -  niski poziom zatrudnienia i aktywności zawodowej</a:t>
            </a:r>
          </a:p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nieefektywność wsparcia dla zatrudnienia na otwartym </a:t>
            </a:r>
            <a:r>
              <a:rPr lang="pl-PL" sz="2000" b="1" dirty="0">
                <a:latin typeface="Calibri" panose="020F0502020204030204" pitchFamily="34" charset="0"/>
              </a:rPr>
              <a:t>rynku pracy; pozorna atrakcyjność wsparcia dla zatrudnienia</a:t>
            </a:r>
          </a:p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niska dostępność </a:t>
            </a:r>
            <a:r>
              <a:rPr lang="pl-PL" sz="2000" b="1" dirty="0">
                <a:latin typeface="Calibri" panose="020F0502020204030204" pitchFamily="34" charset="0"/>
              </a:rPr>
              <a:t>rehabilitacji i opieki </a:t>
            </a:r>
            <a:r>
              <a:rPr lang="pl-PL" sz="2000" b="1" dirty="0" smtClean="0">
                <a:latin typeface="Calibri" panose="020F0502020204030204" pitchFamily="34" charset="0"/>
              </a:rPr>
              <a:t>zdrowotnej</a:t>
            </a:r>
            <a:endParaRPr lang="pl-PL" sz="2000" b="1" dirty="0">
              <a:latin typeface="Calibri" panose="020F0502020204030204" pitchFamily="34" charset="0"/>
            </a:endParaRPr>
          </a:p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zbyt małe, nieefektywne </a:t>
            </a:r>
            <a:r>
              <a:rPr lang="pl-PL" sz="2000" b="1" dirty="0">
                <a:latin typeface="Calibri" panose="020F0502020204030204" pitchFamily="34" charset="0"/>
              </a:rPr>
              <a:t>wydatki </a:t>
            </a:r>
            <a:r>
              <a:rPr lang="pl-PL" sz="2000" b="1" dirty="0" smtClean="0">
                <a:latin typeface="Calibri" panose="020F0502020204030204" pitchFamily="34" charset="0"/>
              </a:rPr>
              <a:t>publiczne (niewłaściwie lokowane – przypadek dotacji oświatowej)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60563" y="307975"/>
            <a:ext cx="6677025" cy="904875"/>
          </a:xfrm>
        </p:spPr>
        <p:txBody>
          <a:bodyPr/>
          <a:lstStyle/>
          <a:p>
            <a:pPr eaLnBrk="1" hangingPunct="1"/>
            <a: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Uporczywie trwające bariery. </a:t>
            </a:r>
            <a:b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</a:br>
            <a: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Wyzwania polityki publicznej wobec niepełnosprawności</a:t>
            </a:r>
            <a:endParaRPr kumimoji="0" lang="en-US" altLang="pl-PL" sz="2800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 smtClean="0"/>
              <a:t>0</a:t>
            </a:r>
            <a:r>
              <a:rPr lang="pl-PL" sz="1100" b="1" dirty="0" smtClean="0"/>
              <a:t>5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53290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579081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886" y="1574180"/>
            <a:ext cx="6677025" cy="331046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</a:rPr>
              <a:t>ograniczenia prawne – dysfunkcje systemu orzecznictwa; brak jednolitego wielofunkcyjnego orzecznictwa</a:t>
            </a:r>
          </a:p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b="1" dirty="0" smtClean="0">
                <a:latin typeface="Calibri" panose="020F0502020204030204" pitchFamily="34" charset="0"/>
              </a:rPr>
              <a:t>dominacja </a:t>
            </a:r>
            <a:r>
              <a:rPr lang="pl-PL" altLang="pl-PL" sz="2000" b="1" dirty="0">
                <a:latin typeface="Calibri" panose="020F0502020204030204" pitchFamily="34" charset="0"/>
              </a:rPr>
              <a:t>podejścia kompensacyjnego i charytatywnego; zasiłki i świadczenia opiekuńcze zamiast kompleksowych programów integracji i aktywizacji</a:t>
            </a:r>
          </a:p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b="1" dirty="0" smtClean="0">
                <a:latin typeface="Calibri" panose="020F0502020204030204" pitchFamily="34" charset="0"/>
              </a:rPr>
              <a:t>niska </a:t>
            </a:r>
            <a:r>
              <a:rPr lang="pl-PL" altLang="pl-PL" sz="2000" b="1" dirty="0">
                <a:latin typeface="Calibri" panose="020F0502020204030204" pitchFamily="34" charset="0"/>
              </a:rPr>
              <a:t>świadomość nowoczesnych metod rozwiązywania problemów </a:t>
            </a:r>
            <a:r>
              <a:rPr lang="pl-PL" altLang="pl-PL" sz="2000" b="1" dirty="0" smtClean="0">
                <a:latin typeface="Calibri" panose="020F0502020204030204" pitchFamily="34" charset="0"/>
              </a:rPr>
              <a:t>niepełnosprawności; brak systemu doradztwa i asystentów osób niepełnosprawnych</a:t>
            </a:r>
            <a:endParaRPr lang="pl-PL" sz="2000" b="1" dirty="0">
              <a:latin typeface="Calibri" panose="020F0502020204030204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60563" y="307975"/>
            <a:ext cx="6677025" cy="904875"/>
          </a:xfrm>
        </p:spPr>
        <p:txBody>
          <a:bodyPr/>
          <a:lstStyle/>
          <a:p>
            <a:pPr eaLnBrk="1" hangingPunct="1"/>
            <a: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Uporczywie trwające bariery. </a:t>
            </a:r>
            <a:b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</a:br>
            <a: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Wyzwania polityki publicznej wobec niepełnosprawności</a:t>
            </a:r>
            <a:endParaRPr kumimoji="0" lang="en-US" altLang="pl-PL" sz="2800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 smtClean="0"/>
              <a:t>0</a:t>
            </a:r>
            <a:r>
              <a:rPr lang="pl-PL" sz="1100" b="1" dirty="0" smtClean="0"/>
              <a:t>6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53290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648711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886" y="1574180"/>
            <a:ext cx="6677025" cy="331046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Calibri" panose="020F0502020204030204" pitchFamily="34" charset="0"/>
              </a:rPr>
              <a:t>niedostateczne </a:t>
            </a:r>
            <a:r>
              <a:rPr lang="pl-PL" sz="1800" b="1" dirty="0">
                <a:latin typeface="Calibri" panose="020F0502020204030204" pitchFamily="34" charset="0"/>
              </a:rPr>
              <a:t>zrozumienie potrzeb osób </a:t>
            </a:r>
            <a:r>
              <a:rPr lang="pl-PL" sz="1800" b="1" dirty="0" smtClean="0">
                <a:latin typeface="Calibri" panose="020F0502020204030204" pitchFamily="34" charset="0"/>
              </a:rPr>
              <a:t>niepełnosprawnych i słaba </a:t>
            </a:r>
            <a:r>
              <a:rPr lang="pl-PL" sz="1800" b="1" dirty="0">
                <a:latin typeface="Calibri" panose="020F0502020204030204" pitchFamily="34" charset="0"/>
              </a:rPr>
              <a:t>świadomość praw osób </a:t>
            </a:r>
            <a:r>
              <a:rPr lang="pl-PL" sz="1800" b="1" dirty="0" smtClean="0">
                <a:latin typeface="Calibri" panose="020F0502020204030204" pitchFamily="34" charset="0"/>
              </a:rPr>
              <a:t>z niepełnosprawnościami</a:t>
            </a:r>
          </a:p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latin typeface="Calibri" panose="020F0502020204030204" pitchFamily="34" charset="0"/>
              </a:rPr>
              <a:t>utrzymywanie się negatywnych stereotypów ON;; unikanie kontaktów i wchodzenia w trwałe relacje społeczne (praca, pełnienie ról publicznych); administracja państwowa jako negatywny przykład pracodawcy unikającego zatrudniania niepełnosprawnych</a:t>
            </a:r>
          </a:p>
          <a:p>
            <a:pPr marL="566928" indent="-45720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1800" b="1" dirty="0">
                <a:latin typeface="Calibri" panose="020F0502020204030204" pitchFamily="34" charset="0"/>
              </a:rPr>
              <a:t>postrzeganie niepełnosprawności jako problemu </a:t>
            </a:r>
            <a:r>
              <a:rPr lang="pl-PL" sz="1800" b="1" dirty="0" smtClean="0">
                <a:latin typeface="Calibri" panose="020F0502020204030204" pitchFamily="34" charset="0"/>
              </a:rPr>
              <a:t>prywatnego; pomoc </a:t>
            </a:r>
            <a:r>
              <a:rPr lang="pl-PL" sz="1800" b="1" dirty="0">
                <a:latin typeface="Calibri" panose="020F0502020204030204" pitchFamily="34" charset="0"/>
              </a:rPr>
              <a:t>– obowiązek </a:t>
            </a:r>
            <a:r>
              <a:rPr lang="pl-PL" sz="1800" b="1" dirty="0" smtClean="0">
                <a:latin typeface="Calibri" panose="020F0502020204030204" pitchFamily="34" charset="0"/>
              </a:rPr>
              <a:t>rodziny, brak </a:t>
            </a:r>
            <a:r>
              <a:rPr lang="pl-PL" sz="1800" b="1" dirty="0">
                <a:latin typeface="Calibri" panose="020F0502020204030204" pitchFamily="34" charset="0"/>
              </a:rPr>
              <a:t>wsparcia dla zaangażowania </a:t>
            </a:r>
            <a:r>
              <a:rPr lang="pl-PL" sz="1800" b="1" dirty="0" smtClean="0">
                <a:latin typeface="Calibri" panose="020F0502020204030204" pitchFamily="34" charset="0"/>
              </a:rPr>
              <a:t>publicznego</a:t>
            </a:r>
            <a:endParaRPr lang="pl-PL" sz="1800" b="1" dirty="0">
              <a:latin typeface="Calibri" panose="020F0502020204030204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60563" y="307975"/>
            <a:ext cx="6677025" cy="904875"/>
          </a:xfrm>
        </p:spPr>
        <p:txBody>
          <a:bodyPr/>
          <a:lstStyle/>
          <a:p>
            <a:pPr eaLnBrk="1" hangingPunct="1"/>
            <a: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Uporczywie trwające bariery. </a:t>
            </a:r>
            <a:b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</a:br>
            <a:r>
              <a:rPr lang="pl-PL" altLang="pl-PL" sz="2800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Wyzwania polityki publicznej wobec niepełnosprawności</a:t>
            </a:r>
            <a:endParaRPr kumimoji="0" lang="en-US" altLang="pl-PL" sz="2800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 smtClean="0"/>
              <a:t>0</a:t>
            </a:r>
            <a:r>
              <a:rPr lang="pl-PL" sz="1100" b="1" dirty="0" smtClean="0"/>
              <a:t>7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53290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025060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2124886" y="1347614"/>
            <a:ext cx="6677025" cy="353703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  <a:defRPr/>
            </a:pPr>
            <a:r>
              <a:rPr lang="pl-PL" altLang="pl-PL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Węzły krytyczne</a:t>
            </a: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</a:p>
          <a:p>
            <a:pPr marL="285750" indent="-285750">
              <a:spcBef>
                <a:spcPts val="600"/>
              </a:spcBef>
              <a:buFontTx/>
              <a:buChar char="-"/>
              <a:defRPr/>
            </a:pP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Brak </a:t>
            </a:r>
            <a:r>
              <a:rPr lang="pl-PL" altLang="pl-PL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mechanizmów łącznikowych pomiędzy różnymi etapami </a:t>
            </a: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wsparcia</a:t>
            </a:r>
          </a:p>
          <a:p>
            <a:pPr marL="742950" lvl="1" indent="-285750">
              <a:spcBef>
                <a:spcPts val="600"/>
              </a:spcBef>
              <a:buFontTx/>
              <a:buChar char="-"/>
              <a:defRPr/>
            </a:pPr>
            <a:r>
              <a:rPr lang="pl-PL" altLang="pl-PL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Przejście pomiędzy etapami edukacji</a:t>
            </a:r>
          </a:p>
          <a:p>
            <a:pPr marL="742950" lvl="1" indent="-285750">
              <a:spcBef>
                <a:spcPts val="600"/>
              </a:spcBef>
              <a:buFontTx/>
              <a:buChar char="-"/>
              <a:defRPr/>
            </a:pPr>
            <a:r>
              <a:rPr lang="pl-PL" altLang="pl-PL" b="1" dirty="0" smtClean="0"/>
              <a:t>Zakończenie edukacji i przejście na rynek pracy</a:t>
            </a:r>
          </a:p>
          <a:p>
            <a:pPr marL="742950" lvl="1" indent="-285750">
              <a:spcBef>
                <a:spcPts val="600"/>
              </a:spcBef>
              <a:buFontTx/>
              <a:buChar char="-"/>
              <a:defRPr/>
            </a:pPr>
            <a:r>
              <a:rPr lang="pl-PL" altLang="pl-PL" b="1" dirty="0" smtClean="0"/>
              <a:t>Powiązanie świadczeń z aktywizacją zawodową (pułapki </a:t>
            </a:r>
            <a:r>
              <a:rPr lang="pl-PL" altLang="pl-PL" b="1" dirty="0" smtClean="0"/>
              <a:t>świadczeniowe, </a:t>
            </a:r>
            <a:r>
              <a:rPr lang="pl-PL" altLang="pl-PL" b="1" dirty="0" smtClean="0"/>
              <a:t>demotywacyjne funkcje świadczeń)</a:t>
            </a:r>
            <a:endParaRPr lang="pl-PL" altLang="pl-PL" sz="11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  <a:defRPr/>
            </a:pP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Brak </a:t>
            </a:r>
            <a:r>
              <a:rPr lang="pl-PL" altLang="pl-PL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koordynacji pomiędzy instytucjami z różnych sektorów administracji </a:t>
            </a: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publicznej</a:t>
            </a:r>
          </a:p>
          <a:p>
            <a:pPr marL="285750" indent="-285750">
              <a:spcBef>
                <a:spcPts val="600"/>
              </a:spcBef>
              <a:buFontTx/>
              <a:buChar char="-"/>
              <a:defRPr/>
            </a:pP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Dominacja działań reaktywnych </a:t>
            </a: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rozwiązywanie </a:t>
            </a:r>
            <a:r>
              <a:rPr lang="pl-PL" altLang="pl-PL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problemów bieżących)</a:t>
            </a:r>
            <a:endParaRPr lang="pl-PL" altLang="pl-PL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960563" y="307975"/>
            <a:ext cx="6677025" cy="904875"/>
          </a:xfrm>
        </p:spPr>
        <p:txBody>
          <a:bodyPr/>
          <a:lstStyle/>
          <a:p>
            <a:pPr eaLnBrk="1" hangingPunct="1"/>
            <a:r>
              <a:rPr lang="pl-PL" altLang="pl-PL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Nieciągłości systemu wsparcia</a:t>
            </a:r>
            <a:endParaRPr kumimoji="0" lang="en-US" altLang="pl-PL" dirty="0" smtClean="0">
              <a:solidFill>
                <a:srgbClr val="0070C0"/>
              </a:solidFill>
              <a:latin typeface="Source Sans Pro Light" charset="0"/>
              <a:cs typeface="Arial" pitchFamily="34" charset="0"/>
            </a:endParaRPr>
          </a:p>
        </p:txBody>
      </p:sp>
      <p:sp>
        <p:nvSpPr>
          <p:cNvPr id="37" name="Flowchart: Off-page Connector 36"/>
          <p:cNvSpPr/>
          <p:nvPr/>
        </p:nvSpPr>
        <p:spPr>
          <a:xfrm>
            <a:off x="8637588" y="160338"/>
            <a:ext cx="327025" cy="295275"/>
          </a:xfrm>
          <a:prstGeom prst="flowChartOffpageConnector">
            <a:avLst/>
          </a:prstGeom>
          <a:solidFill>
            <a:srgbClr val="52506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100" b="1" dirty="0" smtClean="0"/>
              <a:t>0</a:t>
            </a:r>
            <a:r>
              <a:rPr lang="pl-PL" sz="1100" b="1" dirty="0" smtClean="0"/>
              <a:t>8</a:t>
            </a:r>
            <a:endParaRPr lang="en-US" sz="1100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74" y="1532905"/>
            <a:ext cx="2095501" cy="41275"/>
            <a:chOff x="2055030" y="1463669"/>
            <a:chExt cx="2304256" cy="544908"/>
          </a:xfrm>
        </p:grpSpPr>
        <p:sp>
          <p:nvSpPr>
            <p:cNvPr id="7" name="Rectangle 6"/>
            <p:cNvSpPr/>
            <p:nvPr/>
          </p:nvSpPr>
          <p:spPr>
            <a:xfrm>
              <a:off x="2055030" y="1463669"/>
              <a:ext cx="576065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31095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7159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3222" y="1463669"/>
              <a:ext cx="576064" cy="5449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826212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11096</TotalTime>
  <Words>1518</Words>
  <Application>Microsoft Office PowerPoint</Application>
  <PresentationFormat>Pokaz na ekranie (16:9)</PresentationFormat>
  <Paragraphs>161</Paragraphs>
  <Slides>16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Office Theme</vt:lpstr>
      <vt:lpstr>System wsparcia osób niepełnosprawnych w Polsce w świetle badań naukowych</vt:lpstr>
      <vt:lpstr>Studia nad niepełnosprawnością. Polska tradycja badawcza </vt:lpstr>
      <vt:lpstr>Kamienie milowe systemu wsparcia osób niepełnosprawnych w Polsce</vt:lpstr>
      <vt:lpstr>Ewolucja  sytuacji osób niepełnosprawnych - sukcesy</vt:lpstr>
      <vt:lpstr>Ewolucja  sytuacji osób niepełnosprawnych -sukcesy</vt:lpstr>
      <vt:lpstr>Uporczywie trwające bariery.  Wyzwania polityki publicznej wobec niepełnosprawności</vt:lpstr>
      <vt:lpstr>Uporczywie trwające bariery.  Wyzwania polityki publicznej wobec niepełnosprawności</vt:lpstr>
      <vt:lpstr>Uporczywie trwające bariery.  Wyzwania polityki publicznej wobec niepełnosprawności</vt:lpstr>
      <vt:lpstr>Nieciągłości systemu wsparcia</vt:lpstr>
      <vt:lpstr>Dysfunkcje polityki publicznej wobec niepełnosprawności</vt:lpstr>
      <vt:lpstr>Dysfunkcje polityki publicznej wobec niepełnosprawności</vt:lpstr>
      <vt:lpstr>Niepełnosprawność: przyczyny zafałszowania polityki publicznej</vt:lpstr>
      <vt:lpstr>Bariery rozwiązywania problemu niepełnosprawności</vt:lpstr>
      <vt:lpstr>Nowe podejście do niepełnosprawności: szansa na modernizację polityki publicznej</vt:lpstr>
      <vt:lpstr>25 lat i co dalej?  Wymiary zmiany polityki społecznej</vt:lpstr>
      <vt:lpstr>25 lat i co dalej? 3 kroki do zmiany położenia 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EAMEJIA</dc:creator>
  <cp:lastModifiedBy>User</cp:lastModifiedBy>
  <cp:revision>393</cp:revision>
  <dcterms:created xsi:type="dcterms:W3CDTF">2014-02-03T20:55:49Z</dcterms:created>
  <dcterms:modified xsi:type="dcterms:W3CDTF">2016-09-23T05:50:37Z</dcterms:modified>
</cp:coreProperties>
</file>